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heme/themeOverride13.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sldIdLst>
    <p:sldId id="262" r:id="rId2"/>
    <p:sldId id="316" r:id="rId3"/>
    <p:sldId id="317" r:id="rId4"/>
    <p:sldId id="318" r:id="rId5"/>
    <p:sldId id="319" r:id="rId6"/>
    <p:sldId id="320" r:id="rId7"/>
    <p:sldId id="321" r:id="rId8"/>
    <p:sldId id="322" r:id="rId9"/>
    <p:sldId id="323" r:id="rId10"/>
    <p:sldId id="324" r:id="rId11"/>
    <p:sldId id="325" r:id="rId12"/>
    <p:sldId id="326" r:id="rId13"/>
    <p:sldId id="327" r:id="rId14"/>
    <p:sldId id="328" r:id="rId15"/>
    <p:sldId id="329" r:id="rId16"/>
    <p:sldId id="278" r:id="rId17"/>
    <p:sldId id="279" r:id="rId18"/>
    <p:sldId id="281" r:id="rId19"/>
    <p:sldId id="292" r:id="rId20"/>
    <p:sldId id="304" r:id="rId21"/>
    <p:sldId id="283" r:id="rId22"/>
    <p:sldId id="293" r:id="rId23"/>
    <p:sldId id="286" r:id="rId24"/>
    <p:sldId id="287" r:id="rId25"/>
    <p:sldId id="288" r:id="rId26"/>
    <p:sldId id="289" r:id="rId27"/>
    <p:sldId id="290" r:id="rId28"/>
    <p:sldId id="291" r:id="rId29"/>
    <p:sldId id="294" r:id="rId30"/>
    <p:sldId id="295" r:id="rId31"/>
    <p:sldId id="296" r:id="rId32"/>
    <p:sldId id="297" r:id="rId33"/>
    <p:sldId id="298" r:id="rId34"/>
    <p:sldId id="299" r:id="rId35"/>
    <p:sldId id="300" r:id="rId36"/>
    <p:sldId id="301" r:id="rId37"/>
    <p:sldId id="302" r:id="rId38"/>
    <p:sldId id="303" r:id="rId39"/>
    <p:sldId id="305" r:id="rId40"/>
    <p:sldId id="306" r:id="rId41"/>
    <p:sldId id="307" r:id="rId42"/>
    <p:sldId id="308" r:id="rId43"/>
    <p:sldId id="309" r:id="rId44"/>
    <p:sldId id="310" r:id="rId45"/>
    <p:sldId id="311" r:id="rId46"/>
    <p:sldId id="312" r:id="rId47"/>
    <p:sldId id="313" r:id="rId48"/>
    <p:sldId id="314"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1" autoAdjust="0"/>
    <p:restoredTop sz="94600" autoAdjust="0"/>
  </p:normalViewPr>
  <p:slideViewPr>
    <p:cSldViewPr>
      <p:cViewPr>
        <p:scale>
          <a:sx n="70" d="100"/>
          <a:sy n="70" d="100"/>
        </p:scale>
        <p:origin x="-1128" y="-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B7846-5489-4322-BDFC-E3A5613A714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7F95C339-8BA2-46F6-BF86-942122750A74}">
      <dgm:prSet phldrT="[Text]"/>
      <dgm:spPr/>
      <dgm:t>
        <a:bodyPr/>
        <a:lstStyle/>
        <a:p>
          <a:r>
            <a:rPr lang="en-US" dirty="0" smtClean="0"/>
            <a:t>Google Calendar &amp; Gmail </a:t>
          </a:r>
          <a:endParaRPr lang="en-US" dirty="0"/>
        </a:p>
      </dgm:t>
    </dgm:pt>
    <dgm:pt modelId="{44D1EF0B-4C5D-4F07-AFFB-C3AA9E362DF2}" type="parTrans" cxnId="{F3648455-3A36-4B10-90C7-1AC138C4B2AF}">
      <dgm:prSet/>
      <dgm:spPr/>
      <dgm:t>
        <a:bodyPr/>
        <a:lstStyle/>
        <a:p>
          <a:endParaRPr lang="en-US"/>
        </a:p>
      </dgm:t>
    </dgm:pt>
    <dgm:pt modelId="{81C8022A-A56F-4714-B2D9-CC51B0051E7E}" type="sibTrans" cxnId="{F3648455-3A36-4B10-90C7-1AC138C4B2AF}">
      <dgm:prSet/>
      <dgm:spPr/>
      <dgm:t>
        <a:bodyPr/>
        <a:lstStyle/>
        <a:p>
          <a:endParaRPr lang="en-US"/>
        </a:p>
      </dgm:t>
    </dgm:pt>
    <dgm:pt modelId="{1236A7FB-CE5F-439D-8715-2665C7C39D31}">
      <dgm:prSet phldrT="[Text]"/>
      <dgm:spPr/>
      <dgm:t>
        <a:bodyPr/>
        <a:lstStyle/>
        <a:p>
          <a:r>
            <a:rPr lang="en-US" dirty="0" smtClean="0"/>
            <a:t>FREE</a:t>
          </a:r>
          <a:endParaRPr lang="en-US" dirty="0"/>
        </a:p>
      </dgm:t>
    </dgm:pt>
    <dgm:pt modelId="{CE546FC4-41BC-47A9-B2D8-FDC062B6A1F4}" type="parTrans" cxnId="{A50FA2B3-9ABA-460F-9CBD-330852A16300}">
      <dgm:prSet/>
      <dgm:spPr/>
      <dgm:t>
        <a:bodyPr/>
        <a:lstStyle/>
        <a:p>
          <a:endParaRPr lang="en-US"/>
        </a:p>
      </dgm:t>
    </dgm:pt>
    <dgm:pt modelId="{5ACC5742-99DF-466B-A625-C30BBC671DC8}" type="sibTrans" cxnId="{A50FA2B3-9ABA-460F-9CBD-330852A16300}">
      <dgm:prSet/>
      <dgm:spPr/>
      <dgm:t>
        <a:bodyPr/>
        <a:lstStyle/>
        <a:p>
          <a:endParaRPr lang="en-US"/>
        </a:p>
      </dgm:t>
    </dgm:pt>
    <dgm:pt modelId="{066DDA4A-41F9-46AC-A33F-29AC6391083B}">
      <dgm:prSet phldrT="[Text]"/>
      <dgm:spPr/>
      <dgm:t>
        <a:bodyPr/>
        <a:lstStyle/>
        <a:p>
          <a:r>
            <a:rPr lang="en-US" dirty="0" smtClean="0"/>
            <a:t>Simple Formatting</a:t>
          </a:r>
          <a:endParaRPr lang="en-US" dirty="0"/>
        </a:p>
      </dgm:t>
    </dgm:pt>
    <dgm:pt modelId="{29729486-F74C-4BD8-A40E-D72EA677FE20}" type="parTrans" cxnId="{2124960A-717F-4F1B-B894-625DC9CC6062}">
      <dgm:prSet/>
      <dgm:spPr/>
      <dgm:t>
        <a:bodyPr/>
        <a:lstStyle/>
        <a:p>
          <a:endParaRPr lang="en-US"/>
        </a:p>
      </dgm:t>
    </dgm:pt>
    <dgm:pt modelId="{29446FD4-F83C-4698-BD0B-35059D06B38F}" type="sibTrans" cxnId="{2124960A-717F-4F1B-B894-625DC9CC6062}">
      <dgm:prSet/>
      <dgm:spPr/>
      <dgm:t>
        <a:bodyPr/>
        <a:lstStyle/>
        <a:p>
          <a:endParaRPr lang="en-US"/>
        </a:p>
      </dgm:t>
    </dgm:pt>
    <dgm:pt modelId="{9FE85DD8-AF73-47A0-B26B-2A1D1F54647F}">
      <dgm:prSet phldrT="[Text]"/>
      <dgm:spPr/>
      <dgm:t>
        <a:bodyPr/>
        <a:lstStyle/>
        <a:p>
          <a:r>
            <a:rPr lang="en-US" dirty="0" smtClean="0"/>
            <a:t>Access to Google Apps</a:t>
          </a:r>
          <a:endParaRPr lang="en-US" dirty="0"/>
        </a:p>
      </dgm:t>
    </dgm:pt>
    <dgm:pt modelId="{8C3D4155-B681-4522-9204-36FE8AA3DF42}" type="parTrans" cxnId="{4D9E7114-4CE0-487B-9105-7AF782B1B345}">
      <dgm:prSet/>
      <dgm:spPr/>
      <dgm:t>
        <a:bodyPr/>
        <a:lstStyle/>
        <a:p>
          <a:endParaRPr lang="en-US"/>
        </a:p>
      </dgm:t>
    </dgm:pt>
    <dgm:pt modelId="{E416A405-3939-4A4E-B42E-56E174FFD618}" type="sibTrans" cxnId="{4D9E7114-4CE0-487B-9105-7AF782B1B345}">
      <dgm:prSet/>
      <dgm:spPr/>
      <dgm:t>
        <a:bodyPr/>
        <a:lstStyle/>
        <a:p>
          <a:endParaRPr lang="en-US"/>
        </a:p>
      </dgm:t>
    </dgm:pt>
    <dgm:pt modelId="{CB4920CF-01A3-4E96-BB20-193C41AA83B8}">
      <dgm:prSet phldrT="[Text]"/>
      <dgm:spPr/>
      <dgm:t>
        <a:bodyPr/>
        <a:lstStyle/>
        <a:p>
          <a:r>
            <a:rPr lang="en-US" dirty="0" smtClean="0"/>
            <a:t>Web-Based  </a:t>
          </a:r>
          <a:endParaRPr lang="en-US" dirty="0"/>
        </a:p>
      </dgm:t>
    </dgm:pt>
    <dgm:pt modelId="{895899CD-95E7-47C3-AD00-2F1EC3771286}" type="parTrans" cxnId="{B544076A-67AA-4D07-A9E3-4B8D2DD3BB08}">
      <dgm:prSet/>
      <dgm:spPr/>
      <dgm:t>
        <a:bodyPr/>
        <a:lstStyle/>
        <a:p>
          <a:endParaRPr lang="en-US"/>
        </a:p>
      </dgm:t>
    </dgm:pt>
    <dgm:pt modelId="{B77E8440-753E-440C-91E2-B091A224621A}" type="sibTrans" cxnId="{B544076A-67AA-4D07-A9E3-4B8D2DD3BB08}">
      <dgm:prSet/>
      <dgm:spPr/>
      <dgm:t>
        <a:bodyPr/>
        <a:lstStyle/>
        <a:p>
          <a:endParaRPr lang="en-US"/>
        </a:p>
      </dgm:t>
    </dgm:pt>
    <dgm:pt modelId="{EC700DAB-8C93-4766-BAC7-E53728A18F72}" type="pres">
      <dgm:prSet presAssocID="{7D1B7846-5489-4322-BDFC-E3A5613A7144}" presName="Name0" presStyleCnt="0">
        <dgm:presLayoutVars>
          <dgm:chMax val="1"/>
          <dgm:dir/>
          <dgm:animLvl val="ctr"/>
          <dgm:resizeHandles val="exact"/>
        </dgm:presLayoutVars>
      </dgm:prSet>
      <dgm:spPr/>
      <dgm:t>
        <a:bodyPr/>
        <a:lstStyle/>
        <a:p>
          <a:endParaRPr lang="en-US"/>
        </a:p>
      </dgm:t>
    </dgm:pt>
    <dgm:pt modelId="{B7AFC059-B1D9-4139-BD45-F6A3B7D739F6}" type="pres">
      <dgm:prSet presAssocID="{7F95C339-8BA2-46F6-BF86-942122750A74}" presName="centerShape" presStyleLbl="node0" presStyleIdx="0" presStyleCnt="1"/>
      <dgm:spPr/>
      <dgm:t>
        <a:bodyPr/>
        <a:lstStyle/>
        <a:p>
          <a:endParaRPr lang="en-US"/>
        </a:p>
      </dgm:t>
    </dgm:pt>
    <dgm:pt modelId="{8904CD0E-9706-4B52-B4D4-7167B065B3E9}" type="pres">
      <dgm:prSet presAssocID="{1236A7FB-CE5F-439D-8715-2665C7C39D31}" presName="node" presStyleLbl="node1" presStyleIdx="0" presStyleCnt="4">
        <dgm:presLayoutVars>
          <dgm:bulletEnabled val="1"/>
        </dgm:presLayoutVars>
      </dgm:prSet>
      <dgm:spPr/>
      <dgm:t>
        <a:bodyPr/>
        <a:lstStyle/>
        <a:p>
          <a:endParaRPr lang="en-US"/>
        </a:p>
      </dgm:t>
    </dgm:pt>
    <dgm:pt modelId="{F59D0BF8-19F0-4204-8E81-04445521A91C}" type="pres">
      <dgm:prSet presAssocID="{1236A7FB-CE5F-439D-8715-2665C7C39D31}" presName="dummy" presStyleCnt="0"/>
      <dgm:spPr/>
    </dgm:pt>
    <dgm:pt modelId="{4360001E-E2D3-48F7-8E79-7E04F9855459}" type="pres">
      <dgm:prSet presAssocID="{5ACC5742-99DF-466B-A625-C30BBC671DC8}" presName="sibTrans" presStyleLbl="sibTrans2D1" presStyleIdx="0" presStyleCnt="4"/>
      <dgm:spPr/>
      <dgm:t>
        <a:bodyPr/>
        <a:lstStyle/>
        <a:p>
          <a:endParaRPr lang="en-US"/>
        </a:p>
      </dgm:t>
    </dgm:pt>
    <dgm:pt modelId="{0236FC29-43D8-49C7-8F56-9463E69E6BE1}" type="pres">
      <dgm:prSet presAssocID="{066DDA4A-41F9-46AC-A33F-29AC6391083B}" presName="node" presStyleLbl="node1" presStyleIdx="1" presStyleCnt="4">
        <dgm:presLayoutVars>
          <dgm:bulletEnabled val="1"/>
        </dgm:presLayoutVars>
      </dgm:prSet>
      <dgm:spPr/>
      <dgm:t>
        <a:bodyPr/>
        <a:lstStyle/>
        <a:p>
          <a:endParaRPr lang="en-US"/>
        </a:p>
      </dgm:t>
    </dgm:pt>
    <dgm:pt modelId="{CC79D286-3444-4F0D-9B26-6524CD676DA0}" type="pres">
      <dgm:prSet presAssocID="{066DDA4A-41F9-46AC-A33F-29AC6391083B}" presName="dummy" presStyleCnt="0"/>
      <dgm:spPr/>
    </dgm:pt>
    <dgm:pt modelId="{7250D3E5-D3E2-442D-9DEE-4B68F6E1B057}" type="pres">
      <dgm:prSet presAssocID="{29446FD4-F83C-4698-BD0B-35059D06B38F}" presName="sibTrans" presStyleLbl="sibTrans2D1" presStyleIdx="1" presStyleCnt="4"/>
      <dgm:spPr/>
      <dgm:t>
        <a:bodyPr/>
        <a:lstStyle/>
        <a:p>
          <a:endParaRPr lang="en-US"/>
        </a:p>
      </dgm:t>
    </dgm:pt>
    <dgm:pt modelId="{555D7E39-A631-40DB-B8DA-5AF5BAD9D8D6}" type="pres">
      <dgm:prSet presAssocID="{9FE85DD8-AF73-47A0-B26B-2A1D1F54647F}" presName="node" presStyleLbl="node1" presStyleIdx="2" presStyleCnt="4">
        <dgm:presLayoutVars>
          <dgm:bulletEnabled val="1"/>
        </dgm:presLayoutVars>
      </dgm:prSet>
      <dgm:spPr/>
      <dgm:t>
        <a:bodyPr/>
        <a:lstStyle/>
        <a:p>
          <a:endParaRPr lang="en-US"/>
        </a:p>
      </dgm:t>
    </dgm:pt>
    <dgm:pt modelId="{B89DE2A2-8AB8-4639-BB9A-D34D91254F4D}" type="pres">
      <dgm:prSet presAssocID="{9FE85DD8-AF73-47A0-B26B-2A1D1F54647F}" presName="dummy" presStyleCnt="0"/>
      <dgm:spPr/>
    </dgm:pt>
    <dgm:pt modelId="{AEF9076E-C748-40AA-AEB2-1680C30917C6}" type="pres">
      <dgm:prSet presAssocID="{E416A405-3939-4A4E-B42E-56E174FFD618}" presName="sibTrans" presStyleLbl="sibTrans2D1" presStyleIdx="2" presStyleCnt="4"/>
      <dgm:spPr/>
      <dgm:t>
        <a:bodyPr/>
        <a:lstStyle/>
        <a:p>
          <a:endParaRPr lang="en-US"/>
        </a:p>
      </dgm:t>
    </dgm:pt>
    <dgm:pt modelId="{23D09E8D-45A2-436A-BFC3-999BF52029E9}" type="pres">
      <dgm:prSet presAssocID="{CB4920CF-01A3-4E96-BB20-193C41AA83B8}" presName="node" presStyleLbl="node1" presStyleIdx="3" presStyleCnt="4">
        <dgm:presLayoutVars>
          <dgm:bulletEnabled val="1"/>
        </dgm:presLayoutVars>
      </dgm:prSet>
      <dgm:spPr/>
      <dgm:t>
        <a:bodyPr/>
        <a:lstStyle/>
        <a:p>
          <a:endParaRPr lang="en-US"/>
        </a:p>
      </dgm:t>
    </dgm:pt>
    <dgm:pt modelId="{E0DF5525-33BF-4546-92D9-4B8FCD04B4C5}" type="pres">
      <dgm:prSet presAssocID="{CB4920CF-01A3-4E96-BB20-193C41AA83B8}" presName="dummy" presStyleCnt="0"/>
      <dgm:spPr/>
    </dgm:pt>
    <dgm:pt modelId="{384831F3-4308-4E77-BA2B-2EF03164C9B3}" type="pres">
      <dgm:prSet presAssocID="{B77E8440-753E-440C-91E2-B091A224621A}" presName="sibTrans" presStyleLbl="sibTrans2D1" presStyleIdx="3" presStyleCnt="4"/>
      <dgm:spPr/>
      <dgm:t>
        <a:bodyPr/>
        <a:lstStyle/>
        <a:p>
          <a:endParaRPr lang="en-US"/>
        </a:p>
      </dgm:t>
    </dgm:pt>
  </dgm:ptLst>
  <dgm:cxnLst>
    <dgm:cxn modelId="{F3648455-3A36-4B10-90C7-1AC138C4B2AF}" srcId="{7D1B7846-5489-4322-BDFC-E3A5613A7144}" destId="{7F95C339-8BA2-46F6-BF86-942122750A74}" srcOrd="0" destOrd="0" parTransId="{44D1EF0B-4C5D-4F07-AFFB-C3AA9E362DF2}" sibTransId="{81C8022A-A56F-4714-B2D9-CC51B0051E7E}"/>
    <dgm:cxn modelId="{33DE6BBE-37B9-43DA-9957-6A4670D2CF75}" type="presOf" srcId="{5ACC5742-99DF-466B-A625-C30BBC671DC8}" destId="{4360001E-E2D3-48F7-8E79-7E04F9855459}" srcOrd="0" destOrd="0" presId="urn:microsoft.com/office/officeart/2005/8/layout/radial6"/>
    <dgm:cxn modelId="{81045561-7703-48AD-A4C6-DDB835DA4E9F}" type="presOf" srcId="{E416A405-3939-4A4E-B42E-56E174FFD618}" destId="{AEF9076E-C748-40AA-AEB2-1680C30917C6}" srcOrd="0" destOrd="0" presId="urn:microsoft.com/office/officeart/2005/8/layout/radial6"/>
    <dgm:cxn modelId="{4D9E7114-4CE0-487B-9105-7AF782B1B345}" srcId="{7F95C339-8BA2-46F6-BF86-942122750A74}" destId="{9FE85DD8-AF73-47A0-B26B-2A1D1F54647F}" srcOrd="2" destOrd="0" parTransId="{8C3D4155-B681-4522-9204-36FE8AA3DF42}" sibTransId="{E416A405-3939-4A4E-B42E-56E174FFD618}"/>
    <dgm:cxn modelId="{DE616CF4-B9B5-4191-B4D7-791560B57B0D}" type="presOf" srcId="{066DDA4A-41F9-46AC-A33F-29AC6391083B}" destId="{0236FC29-43D8-49C7-8F56-9463E69E6BE1}" srcOrd="0" destOrd="0" presId="urn:microsoft.com/office/officeart/2005/8/layout/radial6"/>
    <dgm:cxn modelId="{2124960A-717F-4F1B-B894-625DC9CC6062}" srcId="{7F95C339-8BA2-46F6-BF86-942122750A74}" destId="{066DDA4A-41F9-46AC-A33F-29AC6391083B}" srcOrd="1" destOrd="0" parTransId="{29729486-F74C-4BD8-A40E-D72EA677FE20}" sibTransId="{29446FD4-F83C-4698-BD0B-35059D06B38F}"/>
    <dgm:cxn modelId="{2B016EB8-AF68-43D8-A997-88E14E3BF454}" type="presOf" srcId="{B77E8440-753E-440C-91E2-B091A224621A}" destId="{384831F3-4308-4E77-BA2B-2EF03164C9B3}" srcOrd="0" destOrd="0" presId="urn:microsoft.com/office/officeart/2005/8/layout/radial6"/>
    <dgm:cxn modelId="{3BC9258B-F9BA-4390-8806-90ECB40F6C15}" type="presOf" srcId="{7F95C339-8BA2-46F6-BF86-942122750A74}" destId="{B7AFC059-B1D9-4139-BD45-F6A3B7D739F6}" srcOrd="0" destOrd="0" presId="urn:microsoft.com/office/officeart/2005/8/layout/radial6"/>
    <dgm:cxn modelId="{E33E47BF-FA0A-47AE-A4A4-925FBB0A264F}" type="presOf" srcId="{7D1B7846-5489-4322-BDFC-E3A5613A7144}" destId="{EC700DAB-8C93-4766-BAC7-E53728A18F72}" srcOrd="0" destOrd="0" presId="urn:microsoft.com/office/officeart/2005/8/layout/radial6"/>
    <dgm:cxn modelId="{B544076A-67AA-4D07-A9E3-4B8D2DD3BB08}" srcId="{7F95C339-8BA2-46F6-BF86-942122750A74}" destId="{CB4920CF-01A3-4E96-BB20-193C41AA83B8}" srcOrd="3" destOrd="0" parTransId="{895899CD-95E7-47C3-AD00-2F1EC3771286}" sibTransId="{B77E8440-753E-440C-91E2-B091A224621A}"/>
    <dgm:cxn modelId="{29EF0382-9682-43DA-BD37-7DBF5D6BC786}" type="presOf" srcId="{1236A7FB-CE5F-439D-8715-2665C7C39D31}" destId="{8904CD0E-9706-4B52-B4D4-7167B065B3E9}" srcOrd="0" destOrd="0" presId="urn:microsoft.com/office/officeart/2005/8/layout/radial6"/>
    <dgm:cxn modelId="{A50FA2B3-9ABA-460F-9CBD-330852A16300}" srcId="{7F95C339-8BA2-46F6-BF86-942122750A74}" destId="{1236A7FB-CE5F-439D-8715-2665C7C39D31}" srcOrd="0" destOrd="0" parTransId="{CE546FC4-41BC-47A9-B2D8-FDC062B6A1F4}" sibTransId="{5ACC5742-99DF-466B-A625-C30BBC671DC8}"/>
    <dgm:cxn modelId="{7373BB7A-4BFF-4E8B-98AD-D0479979A118}" type="presOf" srcId="{29446FD4-F83C-4698-BD0B-35059D06B38F}" destId="{7250D3E5-D3E2-442D-9DEE-4B68F6E1B057}" srcOrd="0" destOrd="0" presId="urn:microsoft.com/office/officeart/2005/8/layout/radial6"/>
    <dgm:cxn modelId="{24C37171-617B-49F3-A94B-8FBBB5142482}" type="presOf" srcId="{9FE85DD8-AF73-47A0-B26B-2A1D1F54647F}" destId="{555D7E39-A631-40DB-B8DA-5AF5BAD9D8D6}" srcOrd="0" destOrd="0" presId="urn:microsoft.com/office/officeart/2005/8/layout/radial6"/>
    <dgm:cxn modelId="{1C637CDB-E906-4C9B-A672-C6364442ACF9}" type="presOf" srcId="{CB4920CF-01A3-4E96-BB20-193C41AA83B8}" destId="{23D09E8D-45A2-436A-BFC3-999BF52029E9}" srcOrd="0" destOrd="0" presId="urn:microsoft.com/office/officeart/2005/8/layout/radial6"/>
    <dgm:cxn modelId="{259285A6-A06B-4887-BF03-C42537195832}" type="presParOf" srcId="{EC700DAB-8C93-4766-BAC7-E53728A18F72}" destId="{B7AFC059-B1D9-4139-BD45-F6A3B7D739F6}" srcOrd="0" destOrd="0" presId="urn:microsoft.com/office/officeart/2005/8/layout/radial6"/>
    <dgm:cxn modelId="{C7404CBD-D861-4295-8DAD-B656EFEAE0FE}" type="presParOf" srcId="{EC700DAB-8C93-4766-BAC7-E53728A18F72}" destId="{8904CD0E-9706-4B52-B4D4-7167B065B3E9}" srcOrd="1" destOrd="0" presId="urn:microsoft.com/office/officeart/2005/8/layout/radial6"/>
    <dgm:cxn modelId="{01951066-8817-41DD-8D15-696CE25BF551}" type="presParOf" srcId="{EC700DAB-8C93-4766-BAC7-E53728A18F72}" destId="{F59D0BF8-19F0-4204-8E81-04445521A91C}" srcOrd="2" destOrd="0" presId="urn:microsoft.com/office/officeart/2005/8/layout/radial6"/>
    <dgm:cxn modelId="{A6A08A6B-8E74-48F6-B9B5-140CF810250A}" type="presParOf" srcId="{EC700DAB-8C93-4766-BAC7-E53728A18F72}" destId="{4360001E-E2D3-48F7-8E79-7E04F9855459}" srcOrd="3" destOrd="0" presId="urn:microsoft.com/office/officeart/2005/8/layout/radial6"/>
    <dgm:cxn modelId="{AD0C8FEB-561D-4C42-B75B-9C519D90758E}" type="presParOf" srcId="{EC700DAB-8C93-4766-BAC7-E53728A18F72}" destId="{0236FC29-43D8-49C7-8F56-9463E69E6BE1}" srcOrd="4" destOrd="0" presId="urn:microsoft.com/office/officeart/2005/8/layout/radial6"/>
    <dgm:cxn modelId="{6BB4DBD1-FB34-4B8A-80B9-67A4F0E6E87A}" type="presParOf" srcId="{EC700DAB-8C93-4766-BAC7-E53728A18F72}" destId="{CC79D286-3444-4F0D-9B26-6524CD676DA0}" srcOrd="5" destOrd="0" presId="urn:microsoft.com/office/officeart/2005/8/layout/radial6"/>
    <dgm:cxn modelId="{CDB60B09-C892-4F12-9E4F-61806C4D7490}" type="presParOf" srcId="{EC700DAB-8C93-4766-BAC7-E53728A18F72}" destId="{7250D3E5-D3E2-442D-9DEE-4B68F6E1B057}" srcOrd="6" destOrd="0" presId="urn:microsoft.com/office/officeart/2005/8/layout/radial6"/>
    <dgm:cxn modelId="{447D35AA-0B56-4159-B882-BD5F72991A11}" type="presParOf" srcId="{EC700DAB-8C93-4766-BAC7-E53728A18F72}" destId="{555D7E39-A631-40DB-B8DA-5AF5BAD9D8D6}" srcOrd="7" destOrd="0" presId="urn:microsoft.com/office/officeart/2005/8/layout/radial6"/>
    <dgm:cxn modelId="{39232A21-D037-47A8-91B2-37BD70106E66}" type="presParOf" srcId="{EC700DAB-8C93-4766-BAC7-E53728A18F72}" destId="{B89DE2A2-8AB8-4639-BB9A-D34D91254F4D}" srcOrd="8" destOrd="0" presId="urn:microsoft.com/office/officeart/2005/8/layout/radial6"/>
    <dgm:cxn modelId="{FF2BD3F9-3A61-4393-9289-C62F6DF8F860}" type="presParOf" srcId="{EC700DAB-8C93-4766-BAC7-E53728A18F72}" destId="{AEF9076E-C748-40AA-AEB2-1680C30917C6}" srcOrd="9" destOrd="0" presId="urn:microsoft.com/office/officeart/2005/8/layout/radial6"/>
    <dgm:cxn modelId="{F4BED3DC-3EBF-4517-82F4-7473D1DD4481}" type="presParOf" srcId="{EC700DAB-8C93-4766-BAC7-E53728A18F72}" destId="{23D09E8D-45A2-436A-BFC3-999BF52029E9}" srcOrd="10" destOrd="0" presId="urn:microsoft.com/office/officeart/2005/8/layout/radial6"/>
    <dgm:cxn modelId="{2C88CEB2-920A-4480-9735-9DC1A212C5F2}" type="presParOf" srcId="{EC700DAB-8C93-4766-BAC7-E53728A18F72}" destId="{E0DF5525-33BF-4546-92D9-4B8FCD04B4C5}" srcOrd="11" destOrd="0" presId="urn:microsoft.com/office/officeart/2005/8/layout/radial6"/>
    <dgm:cxn modelId="{75D88078-539F-4273-90F1-15A11E01BC2D}" type="presParOf" srcId="{EC700DAB-8C93-4766-BAC7-E53728A18F72}" destId="{384831F3-4308-4E77-BA2B-2EF03164C9B3}"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4831F3-4308-4E77-BA2B-2EF03164C9B3}">
      <dsp:nvSpPr>
        <dsp:cNvPr id="0" name=""/>
        <dsp:cNvSpPr/>
      </dsp:nvSpPr>
      <dsp:spPr>
        <a:xfrm>
          <a:off x="1897780" y="754780"/>
          <a:ext cx="5043638" cy="5043638"/>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F9076E-C748-40AA-AEB2-1680C30917C6}">
      <dsp:nvSpPr>
        <dsp:cNvPr id="0" name=""/>
        <dsp:cNvSpPr/>
      </dsp:nvSpPr>
      <dsp:spPr>
        <a:xfrm>
          <a:off x="1897780" y="754780"/>
          <a:ext cx="5043638" cy="5043638"/>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50D3E5-D3E2-442D-9DEE-4B68F6E1B057}">
      <dsp:nvSpPr>
        <dsp:cNvPr id="0" name=""/>
        <dsp:cNvSpPr/>
      </dsp:nvSpPr>
      <dsp:spPr>
        <a:xfrm>
          <a:off x="1897780" y="754780"/>
          <a:ext cx="5043638" cy="5043638"/>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60001E-E2D3-48F7-8E79-7E04F9855459}">
      <dsp:nvSpPr>
        <dsp:cNvPr id="0" name=""/>
        <dsp:cNvSpPr/>
      </dsp:nvSpPr>
      <dsp:spPr>
        <a:xfrm>
          <a:off x="1897780" y="754780"/>
          <a:ext cx="5043638" cy="5043638"/>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AFC059-B1D9-4139-BD45-F6A3B7D739F6}">
      <dsp:nvSpPr>
        <dsp:cNvPr id="0" name=""/>
        <dsp:cNvSpPr/>
      </dsp:nvSpPr>
      <dsp:spPr>
        <a:xfrm>
          <a:off x="3258591" y="2115591"/>
          <a:ext cx="2322016" cy="23220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Google Calendar &amp; Gmail </a:t>
          </a:r>
          <a:endParaRPr lang="en-US" sz="3000" kern="1200" dirty="0"/>
        </a:p>
      </dsp:txBody>
      <dsp:txXfrm>
        <a:off x="3258591" y="2115591"/>
        <a:ext cx="2322016" cy="2322016"/>
      </dsp:txXfrm>
    </dsp:sp>
    <dsp:sp modelId="{8904CD0E-9706-4B52-B4D4-7167B065B3E9}">
      <dsp:nvSpPr>
        <dsp:cNvPr id="0" name=""/>
        <dsp:cNvSpPr/>
      </dsp:nvSpPr>
      <dsp:spPr>
        <a:xfrm>
          <a:off x="3606894" y="589"/>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FREE</a:t>
          </a:r>
          <a:endParaRPr lang="en-US" sz="1700" kern="1200" dirty="0"/>
        </a:p>
      </dsp:txBody>
      <dsp:txXfrm>
        <a:off x="3606894" y="589"/>
        <a:ext cx="1625411" cy="1625411"/>
      </dsp:txXfrm>
    </dsp:sp>
    <dsp:sp modelId="{0236FC29-43D8-49C7-8F56-9463E69E6BE1}">
      <dsp:nvSpPr>
        <dsp:cNvPr id="0" name=""/>
        <dsp:cNvSpPr/>
      </dsp:nvSpPr>
      <dsp:spPr>
        <a:xfrm>
          <a:off x="6070198" y="2463894"/>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Simple Formatting</a:t>
          </a:r>
          <a:endParaRPr lang="en-US" sz="1700" kern="1200" dirty="0"/>
        </a:p>
      </dsp:txBody>
      <dsp:txXfrm>
        <a:off x="6070198" y="2463894"/>
        <a:ext cx="1625411" cy="1625411"/>
      </dsp:txXfrm>
    </dsp:sp>
    <dsp:sp modelId="{555D7E39-A631-40DB-B8DA-5AF5BAD9D8D6}">
      <dsp:nvSpPr>
        <dsp:cNvPr id="0" name=""/>
        <dsp:cNvSpPr/>
      </dsp:nvSpPr>
      <dsp:spPr>
        <a:xfrm>
          <a:off x="3606894" y="4927198"/>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Access to Google Apps</a:t>
          </a:r>
          <a:endParaRPr lang="en-US" sz="1700" kern="1200" dirty="0"/>
        </a:p>
      </dsp:txBody>
      <dsp:txXfrm>
        <a:off x="3606894" y="4927198"/>
        <a:ext cx="1625411" cy="1625411"/>
      </dsp:txXfrm>
    </dsp:sp>
    <dsp:sp modelId="{23D09E8D-45A2-436A-BFC3-999BF52029E9}">
      <dsp:nvSpPr>
        <dsp:cNvPr id="0" name=""/>
        <dsp:cNvSpPr/>
      </dsp:nvSpPr>
      <dsp:spPr>
        <a:xfrm>
          <a:off x="1143589" y="2463894"/>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Web-Based  </a:t>
          </a:r>
          <a:endParaRPr lang="en-US" sz="1700" kern="1200" dirty="0"/>
        </a:p>
      </dsp:txBody>
      <dsp:txXfrm>
        <a:off x="1143589" y="2463894"/>
        <a:ext cx="1625411" cy="162541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80115-2DAA-41A1-835C-68C049313044}" type="datetimeFigureOut">
              <a:rPr lang="en-US" smtClean="0"/>
              <a:pPr/>
              <a:t>4/30/2011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30166-59E3-4C9D-B2B1-E5CEE2735259}" type="slidenum">
              <a:rPr lang="en-US" smtClean="0"/>
              <a:pPr/>
              <a:t>‹#›</a:t>
            </a:fld>
            <a:endParaRPr lang="en-US" dirty="0"/>
          </a:p>
        </p:txBody>
      </p:sp>
    </p:spTree>
    <p:extLst>
      <p:ext uri="{BB962C8B-B14F-4D97-AF65-F5344CB8AC3E}">
        <p14:creationId xmlns="" xmlns:p14="http://schemas.microsoft.com/office/powerpoint/2010/main" val="421039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a:t>
            </a:fld>
            <a:endParaRPr lang="en-US" dirty="0"/>
          </a:p>
        </p:txBody>
      </p:sp>
    </p:spTree>
    <p:extLst>
      <p:ext uri="{BB962C8B-B14F-4D97-AF65-F5344CB8AC3E}">
        <p14:creationId xmlns="" xmlns:p14="http://schemas.microsoft.com/office/powerpoint/2010/main" val="3372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Free for Educators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Web-based programs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Ease of use is simple for all levels</a:t>
            </a:r>
          </a:p>
          <a:p>
            <a:pPr marL="1133856" marR="0" lvl="2" indent="-228600" algn="l" defTabSz="914400" rtl="0" eaLnBrk="1" fontAlgn="auto" latinLnBrk="0" hangingPunct="1">
              <a:lnSpc>
                <a:spcPct val="100000"/>
              </a:lnSpc>
              <a:spcBef>
                <a:spcPct val="20000"/>
              </a:spcBef>
              <a:spcAft>
                <a:spcPts val="0"/>
              </a:spcAft>
              <a:buClr>
                <a:schemeClr val="tx1"/>
              </a:buClr>
              <a:buSzPct val="95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Educators should sign up for a Gmail account to link your Google Account where you can have access to all Google Apps. </a:t>
            </a:r>
          </a:p>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F5352F-181D-4E59-803F-3BB149F070DA}" type="slidenum">
              <a:rPr lang="en-US" smtClean="0">
                <a:solidFill>
                  <a:prstClr val="black"/>
                </a:solidFill>
              </a:rPr>
              <a:pPr/>
              <a:t>29</a:t>
            </a:fld>
            <a:endParaRPr lang="en-US">
              <a:solidFill>
                <a:prstClr val="black"/>
              </a:solidFill>
            </a:endParaRPr>
          </a:p>
        </p:txBody>
      </p:sp>
      <p:sp>
        <p:nvSpPr>
          <p:cNvPr id="5" name="Date Placeholder 4"/>
          <p:cNvSpPr>
            <a:spLocks noGrp="1"/>
          </p:cNvSpPr>
          <p:nvPr>
            <p:ph type="dt" idx="11"/>
          </p:nvPr>
        </p:nvSpPr>
        <p:spPr/>
        <p:txBody>
          <a:bodyPr/>
          <a:lstStyle/>
          <a:p>
            <a:fld id="{5AE04718-0447-4DC6-90CA-0A60DA6A4F2B}" type="datetime1">
              <a:rPr lang="en-US" smtClean="0">
                <a:solidFill>
                  <a:prstClr val="black"/>
                </a:solidFill>
              </a:rPr>
              <a:pPr/>
              <a:t>4/30/2011</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Created by Toni Watt~Integration</a:t>
            </a:r>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a:t>
            </a:fld>
            <a:endParaRPr lang="en-US" dirty="0"/>
          </a:p>
        </p:txBody>
      </p:sp>
    </p:spTree>
    <p:extLst>
      <p:ext uri="{BB962C8B-B14F-4D97-AF65-F5344CB8AC3E}">
        <p14:creationId xmlns:p14="http://schemas.microsoft.com/office/powerpoint/2010/main" xmlns="" val="2134551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3</a:t>
            </a:fld>
            <a:endParaRPr lang="en-US" dirty="0"/>
          </a:p>
        </p:txBody>
      </p:sp>
    </p:spTree>
    <p:extLst>
      <p:ext uri="{BB962C8B-B14F-4D97-AF65-F5344CB8AC3E}">
        <p14:creationId xmlns:p14="http://schemas.microsoft.com/office/powerpoint/2010/main" xmlns="" val="3609804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4</a:t>
            </a:fld>
            <a:endParaRPr lang="en-US" dirty="0"/>
          </a:p>
        </p:txBody>
      </p:sp>
    </p:spTree>
    <p:extLst>
      <p:ext uri="{BB962C8B-B14F-4D97-AF65-F5344CB8AC3E}">
        <p14:creationId xmlns:p14="http://schemas.microsoft.com/office/powerpoint/2010/main" xmlns="" val="337004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5</a:t>
            </a:fld>
            <a:endParaRPr lang="en-US" dirty="0"/>
          </a:p>
        </p:txBody>
      </p:sp>
    </p:spTree>
    <p:extLst>
      <p:ext uri="{BB962C8B-B14F-4D97-AF65-F5344CB8AC3E}">
        <p14:creationId xmlns:p14="http://schemas.microsoft.com/office/powerpoint/2010/main" xmlns="" val="243854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730166-59E3-4C9D-B2B1-E5CEE273525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a:solidFill>
                <a:prstClr val="white">
                  <a:shade val="50000"/>
                </a:prstClr>
              </a:solidFill>
            </a:endParaRPr>
          </a:p>
        </p:txBody>
      </p:sp>
      <p:sp>
        <p:nvSpPr>
          <p:cNvPr id="29" name="Slide Number Placeholder 2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8" name="Footer Placeholder 7"/>
          <p:cNvSpPr>
            <a:spLocks noGrp="1"/>
          </p:cNvSpPr>
          <p:nvPr>
            <p:ph type="ftr" sz="quarter" idx="11"/>
          </p:nvPr>
        </p:nvSpPr>
        <p:spPr/>
        <p:txBody>
          <a:bodyPr/>
          <a:lstStyle/>
          <a:p>
            <a:endParaRPr lang="en-US">
              <a:solidFill>
                <a:prstClr val="white">
                  <a:shade val="50000"/>
                </a:prstClr>
              </a:solidFill>
            </a:endParaRPr>
          </a:p>
        </p:txBody>
      </p:sp>
      <p:sp>
        <p:nvSpPr>
          <p:cNvPr id="9" name="Slide Number Placeholder 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4" name="Footer Placeholder 3"/>
          <p:cNvSpPr>
            <a:spLocks noGrp="1"/>
          </p:cNvSpPr>
          <p:nvPr>
            <p:ph type="ftr" sz="quarter" idx="11"/>
          </p:nvPr>
        </p:nvSpPr>
        <p:spPr/>
        <p:txBody>
          <a:bodyPr/>
          <a:lstStyle/>
          <a:p>
            <a:endParaRPr lang="en-US">
              <a:solidFill>
                <a:prstClr val="white">
                  <a:shade val="50000"/>
                </a:prstClr>
              </a:solidFill>
            </a:endParaRPr>
          </a:p>
        </p:txBody>
      </p:sp>
      <p:sp>
        <p:nvSpPr>
          <p:cNvPr id="5" name="Slide Number Placeholder 4"/>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p>
            <a:endParaRPr lang="en-US">
              <a:solidFill>
                <a:prstClr val="white">
                  <a:shade val="50000"/>
                </a:prstClr>
              </a:solidFill>
            </a:endParaRPr>
          </a:p>
        </p:txBody>
      </p:sp>
      <p:sp>
        <p:nvSpPr>
          <p:cNvPr id="4" name="Slide Number Placeholder 3"/>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themeOverride" Target="../theme/themeOverride12.xml"/><Relationship Id="rId6" Type="http://schemas.openxmlformats.org/officeDocument/2006/relationships/hyperlink" Target="http://rds.yahoo.com/_ylt=A0PDoX1ioadNuhkA3eSJzbkF;_ylu=X3oDMTBpZm5udGl1BHBvcwM1BHNlYwNzcgR2dGlkAw--/SIG=1mb6v8hrr/EXP=1302860258/**http:/images.search.yahoo.com/images/view?back=http://images.search.yahoo.com/search/images?p=Saline++Area+Schools+,+Michigan&amp;ei=UTF-8&amp;fr=yfp-t-892&amp;w=800&amp;h=600&amp;imgurl=activerain.com/image_store/uploads/8/2/7/5/1/ar124753405315728.jpg&amp;rurl=http://activerain.com/blogsview/1151643/saline-michigan-ranks-in-top-100-best-places-to-live&amp;size=26KB&amp;name=Saline+Michigan+...&amp;p=Saline++Area+Schools+,+Michigan&amp;oid=fa674f1ffb03052dba3f53b800065310&amp;fr2=&amp;no=5&amp;tt=377&amp;sigr=12s11o0fa&amp;sigi=122qrrh4f&amp;sigb=1364261hp&amp;.crumb=lPRDXqDyvRj" TargetMode="External"/><Relationship Id="rId5" Type="http://schemas.openxmlformats.org/officeDocument/2006/relationships/image" Target="../media/image4.jpeg"/><Relationship Id="rId4" Type="http://schemas.openxmlformats.org/officeDocument/2006/relationships/hyperlink" Target="http://www.youtube.com/watch?v=x7VPie-Yd0U"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imgres?imgurl=http://www.geek.com/wp-content/uploads/2011/02/gmail_logo.jpg&amp;imgrefurl=http://www.geek.com/articles/geek-pick/500000-gmail-accounts-go-offline-some-users-lose-all-their-data-20110228/&amp;usg=__2bfb_S9sGP07GcDRNLCVbR8u_6w=&amp;h=330&amp;w=800&amp;sz=25&amp;hl=en&amp;start=1&amp;zoom=1&amp;um=1&amp;itbs=1&amp;tbnid=GtEmN2fTV8cN8M:&amp;tbnh=59&amp;tbnw=143&amp;prev=/search?q=gmail&amp;um=1&amp;hl=en&amp;safe=active&amp;sa=N&amp;rls=com.microsoft:*:IE-SearchBox&amp;biw=1259&amp;bih=601&amp;tbm=isch&amp;ei=LaWxTaSuOcH50gHp5tmcBQ"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llkissner@gmail.com" TargetMode="External"/><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hyperlink" Target="http://www.xtranormal.com/watch/11812800/responsible-user-guidlines"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edtechlife.com/?p=2236" TargetMode="External"/><Relationship Id="rId2" Type="http://schemas.openxmlformats.org/officeDocument/2006/relationships/hyperlink" Target="http://electronicportfolios.org/web20portfolios.html" TargetMode="Externa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wmf"/><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5.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172200" cy="2078736"/>
          </a:xfrm>
        </p:spPr>
        <p:txBody>
          <a:bodyPr/>
          <a:lstStyle/>
          <a:p>
            <a:pPr algn="ctr"/>
            <a:r>
              <a:rPr lang="en-US" sz="8000" dirty="0" smtClean="0">
                <a:solidFill>
                  <a:srgbClr val="FF0000"/>
                </a:solidFill>
                <a:latin typeface="+mn-lt"/>
              </a:rPr>
              <a:t>GOING</a:t>
            </a:r>
            <a:r>
              <a:rPr lang="en-US" dirty="0" smtClean="0">
                <a:solidFill>
                  <a:srgbClr val="FF0000"/>
                </a:solidFill>
              </a:rPr>
              <a:t> </a:t>
            </a:r>
            <a:endParaRPr lang="en-US" dirty="0"/>
          </a:p>
        </p:txBody>
      </p:sp>
      <p:sp>
        <p:nvSpPr>
          <p:cNvPr id="3" name="Text Placeholder 2"/>
          <p:cNvSpPr>
            <a:spLocks noGrp="1"/>
          </p:cNvSpPr>
          <p:nvPr>
            <p:ph type="body" idx="1"/>
          </p:nvPr>
        </p:nvSpPr>
        <p:spPr>
          <a:xfrm>
            <a:off x="0" y="4876800"/>
            <a:ext cx="9677400" cy="1981200"/>
          </a:xfrm>
        </p:spPr>
        <p:txBody>
          <a:bodyPr>
            <a:normAutofit fontScale="55000" lnSpcReduction="20000"/>
          </a:bodyPr>
          <a:lstStyle/>
          <a:p>
            <a:pPr lvl="0"/>
            <a:r>
              <a:rPr lang="en-US" sz="3200" dirty="0" smtClean="0">
                <a:solidFill>
                  <a:srgbClr val="FF0000"/>
                </a:solidFill>
              </a:rPr>
              <a:t>Bill Johnson</a:t>
            </a:r>
          </a:p>
          <a:p>
            <a:pPr lvl="0"/>
            <a:r>
              <a:rPr lang="en-US" sz="3200" dirty="0" smtClean="0">
                <a:solidFill>
                  <a:srgbClr val="FF0000"/>
                </a:solidFill>
              </a:rPr>
              <a:t>Toni Watt</a:t>
            </a:r>
          </a:p>
          <a:p>
            <a:pPr lvl="0"/>
            <a:r>
              <a:rPr lang="en-US" sz="3200" dirty="0" smtClean="0">
                <a:solidFill>
                  <a:srgbClr val="FF0000"/>
                </a:solidFill>
              </a:rPr>
              <a:t>Chris Clark</a:t>
            </a:r>
          </a:p>
          <a:p>
            <a:pPr lvl="0"/>
            <a:r>
              <a:rPr lang="en-US" sz="3200" dirty="0" smtClean="0">
                <a:solidFill>
                  <a:srgbClr val="FF0000"/>
                </a:solidFill>
              </a:rPr>
              <a:t>Lisa Kissner</a:t>
            </a:r>
          </a:p>
          <a:p>
            <a:pPr lvl="0"/>
            <a:r>
              <a:rPr lang="en-US" sz="3200" dirty="0" smtClean="0">
                <a:solidFill>
                  <a:srgbClr val="FF0000"/>
                </a:solidFill>
              </a:rPr>
              <a:t>	       </a:t>
            </a:r>
            <a:r>
              <a:rPr lang="en-US" sz="5800" b="1" i="0" dirty="0" smtClean="0">
                <a:solidFill>
                  <a:srgbClr val="FF0000"/>
                </a:solidFill>
              </a:rPr>
              <a:t>Integrating Google Apps for Education </a:t>
            </a:r>
            <a:endParaRPr lang="en-US" sz="5800" b="1" i="0" dirty="0">
              <a:solidFill>
                <a:srgbClr val="FF0000"/>
              </a:solidFill>
            </a:endParaRPr>
          </a:p>
        </p:txBody>
      </p:sp>
    </p:spTree>
    <p:extLst>
      <p:ext uri="{BB962C8B-B14F-4D97-AF65-F5344CB8AC3E}">
        <p14:creationId xmlns="" xmlns:p14="http://schemas.microsoft.com/office/powerpoint/2010/main" val="648480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172200" cy="9662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600200" y="1828800"/>
            <a:ext cx="7772400" cy="3200400"/>
          </a:xfrm>
        </p:spPr>
        <p:txBody>
          <a:bodyPr>
            <a:noAutofit/>
          </a:bodyPr>
          <a:lstStyle/>
          <a:p>
            <a:pPr marL="742950" indent="-742950">
              <a:buFont typeface="+mj-lt"/>
              <a:buAutoNum type="arabicPeriod" startAt="3"/>
            </a:pPr>
            <a:r>
              <a:rPr lang="en-US" sz="4000" dirty="0" smtClean="0"/>
              <a:t> </a:t>
            </a:r>
            <a:r>
              <a:rPr lang="en-US" sz="4000" b="1" dirty="0" smtClean="0"/>
              <a:t>Applications</a:t>
            </a:r>
          </a:p>
          <a:p>
            <a:pPr marL="1257300" lvl="2" indent="-342900">
              <a:buFont typeface="Arial" pitchFamily="34" charset="0"/>
              <a:buChar char="•"/>
            </a:pPr>
            <a:r>
              <a:rPr lang="en-US" sz="3400" dirty="0" smtClean="0"/>
              <a:t>Add-free</a:t>
            </a:r>
          </a:p>
          <a:p>
            <a:pPr marL="1257300" lvl="2" indent="-342900">
              <a:buFont typeface="Arial" pitchFamily="34" charset="0"/>
              <a:buChar char="•"/>
            </a:pPr>
            <a:r>
              <a:rPr lang="en-US" sz="3400" dirty="0" smtClean="0"/>
              <a:t>Customizable </a:t>
            </a:r>
          </a:p>
          <a:p>
            <a:pPr marL="1714500" lvl="3" indent="-342900">
              <a:buFont typeface="Arial" pitchFamily="34" charset="0"/>
              <a:buChar char="•"/>
            </a:pPr>
            <a:r>
              <a:rPr lang="en-US" sz="3400" dirty="0" smtClean="0"/>
              <a:t>Non-Google apps may be added </a:t>
            </a:r>
          </a:p>
          <a:p>
            <a:pPr marL="1257300" lvl="2" indent="-342900">
              <a:buFont typeface="Arial" pitchFamily="34" charset="0"/>
              <a:buChar char="•"/>
            </a:pPr>
            <a:r>
              <a:rPr lang="en-US" sz="3400" dirty="0" smtClean="0"/>
              <a:t>Accessible from anywhere  </a:t>
            </a:r>
            <a:endParaRPr lang="en-US" sz="34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172200" cy="838200"/>
          </a:xfrm>
        </p:spPr>
        <p:txBody>
          <a:bodyPr/>
          <a:lstStyle/>
          <a:p>
            <a:r>
              <a:rPr lang="en-US" dirty="0" smtClean="0"/>
              <a:t>Benefits of GAE</a:t>
            </a:r>
            <a:endParaRPr lang="en-US" dirty="0"/>
          </a:p>
        </p:txBody>
      </p:sp>
      <p:sp>
        <p:nvSpPr>
          <p:cNvPr id="3" name="Text Placeholder 2"/>
          <p:cNvSpPr>
            <a:spLocks noGrp="1"/>
          </p:cNvSpPr>
          <p:nvPr>
            <p:ph type="body" idx="1"/>
          </p:nvPr>
        </p:nvSpPr>
        <p:spPr>
          <a:xfrm>
            <a:off x="304800" y="1371600"/>
            <a:ext cx="8839200" cy="5257800"/>
          </a:xfrm>
        </p:spPr>
        <p:txBody>
          <a:bodyPr>
            <a:normAutofit fontScale="25000" lnSpcReduction="20000"/>
          </a:bodyPr>
          <a:lstStyle/>
          <a:p>
            <a:pPr marL="342900" indent="-342900">
              <a:buFont typeface="+mj-lt"/>
              <a:buAutoNum type="arabicPeriod" startAt="4"/>
            </a:pPr>
            <a:r>
              <a:rPr lang="en-US" sz="14400" dirty="0" smtClean="0"/>
              <a:t>  Large pool of Google experience</a:t>
            </a:r>
          </a:p>
          <a:p>
            <a:pPr marL="342900" indent="-342900">
              <a:buFont typeface="+mj-lt"/>
              <a:buAutoNum type="arabicPeriod" startAt="4"/>
            </a:pPr>
            <a:endParaRPr lang="en-US" sz="11200" dirty="0" smtClean="0"/>
          </a:p>
          <a:p>
            <a:pPr marL="800100" lvl="1" indent="-342900">
              <a:buFont typeface="Arial" pitchFamily="34" charset="0"/>
              <a:buChar char="•"/>
            </a:pPr>
            <a:r>
              <a:rPr lang="en-US" sz="11200" dirty="0" smtClean="0"/>
              <a:t>Google claims that over 10 million students are currently using GAE.</a:t>
            </a:r>
          </a:p>
          <a:p>
            <a:pPr marL="800100" lvl="1" indent="-342900">
              <a:buFont typeface="+mj-lt"/>
              <a:buAutoNum type="arabicPeriod"/>
            </a:pPr>
            <a:endParaRPr lang="en-US" sz="11200" dirty="0" smtClean="0"/>
          </a:p>
          <a:p>
            <a:pPr marL="800100" lvl="1" indent="-342900">
              <a:buFont typeface="Arial" pitchFamily="34" charset="0"/>
              <a:buChar char="•"/>
            </a:pPr>
            <a:r>
              <a:rPr lang="en-US" sz="11400" dirty="0" smtClean="0"/>
              <a:t>Schools that have gone Google </a:t>
            </a:r>
          </a:p>
          <a:p>
            <a:pPr marL="1257300" lvl="2" indent="-342900">
              <a:buFont typeface="Arial" pitchFamily="34" charset="0"/>
              <a:buChar char="•"/>
            </a:pPr>
            <a:r>
              <a:rPr lang="en-US" sz="11200" dirty="0" smtClean="0"/>
              <a:t>Brown University</a:t>
            </a:r>
          </a:p>
          <a:p>
            <a:pPr marL="1257300" lvl="2" indent="-342900">
              <a:buFont typeface="Arial" pitchFamily="34" charset="0"/>
              <a:buChar char="•"/>
            </a:pPr>
            <a:r>
              <a:rPr lang="en-US" sz="11200" dirty="0" smtClean="0"/>
              <a:t>North Western University</a:t>
            </a:r>
          </a:p>
          <a:p>
            <a:pPr marL="1257300" lvl="2" indent="-342900">
              <a:buFont typeface="Arial" pitchFamily="34" charset="0"/>
              <a:buChar char="•"/>
            </a:pPr>
            <a:r>
              <a:rPr lang="en-US" sz="11200" dirty="0" smtClean="0"/>
              <a:t>University of Southern California </a:t>
            </a:r>
          </a:p>
          <a:p>
            <a:pPr marL="1257300" lvl="2" indent="-342900">
              <a:buFont typeface="Arial" pitchFamily="34" charset="0"/>
              <a:buChar char="•"/>
            </a:pPr>
            <a:r>
              <a:rPr lang="en-US" sz="11200" dirty="0" smtClean="0"/>
              <a:t>Organ Department  of  Education   </a:t>
            </a:r>
          </a:p>
          <a:p>
            <a:pPr marL="1714500" lvl="3" indent="-342900">
              <a:buFont typeface="Wingdings" pitchFamily="2" charset="2"/>
              <a:buChar char="§"/>
            </a:pPr>
            <a:r>
              <a:rPr lang="en-US" sz="11000" dirty="0" smtClean="0"/>
              <a:t>K-12 Public Schools</a:t>
            </a:r>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startAt="5"/>
            </a:pPr>
            <a:endParaRPr lang="en-US" dirty="0" smtClean="0"/>
          </a:p>
          <a:p>
            <a:pPr marL="342900" indent="-342900"/>
            <a:r>
              <a:rPr lang="en-US" dirty="0" smtClean="0"/>
              <a:t> </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457200" y="1676400"/>
            <a:ext cx="8229600" cy="5181600"/>
          </a:xfrm>
        </p:spPr>
        <p:txBody>
          <a:bodyPr>
            <a:normAutofit fontScale="85000" lnSpcReduction="20000"/>
          </a:bodyPr>
          <a:lstStyle/>
          <a:p>
            <a:pPr marL="514350" indent="-514350">
              <a:buFont typeface="+mj-lt"/>
              <a:buAutoNum type="arabicPeriod" startAt="5"/>
            </a:pPr>
            <a:r>
              <a:rPr lang="en-US" sz="3600" dirty="0" smtClean="0"/>
              <a:t>Saves Money </a:t>
            </a:r>
          </a:p>
          <a:p>
            <a:pPr marL="1257300" lvl="2" indent="-342900">
              <a:buFont typeface="Arial" pitchFamily="34" charset="0"/>
              <a:buChar char="•"/>
            </a:pPr>
            <a:r>
              <a:rPr lang="en-US" sz="3400" dirty="0" smtClean="0"/>
              <a:t>GAE (K-12) is  free  </a:t>
            </a:r>
          </a:p>
          <a:p>
            <a:pPr marL="1257300" lvl="2" indent="-342900">
              <a:buFont typeface="Arial" pitchFamily="34" charset="0"/>
              <a:buChar char="•"/>
            </a:pPr>
            <a:r>
              <a:rPr lang="en-US" sz="3400" dirty="0" smtClean="0"/>
              <a:t>No Licensing fees </a:t>
            </a:r>
          </a:p>
          <a:p>
            <a:pPr marL="1257300" lvl="2" indent="-342900">
              <a:buFont typeface="Arial" pitchFamily="34" charset="0"/>
              <a:buChar char="•"/>
            </a:pPr>
            <a:r>
              <a:rPr lang="en-US" sz="3400" dirty="0" smtClean="0"/>
              <a:t>No upgrade cost</a:t>
            </a:r>
          </a:p>
          <a:p>
            <a:pPr marL="514350" indent="-514350"/>
            <a:endParaRPr lang="en-US" sz="3600" dirty="0" smtClean="0"/>
          </a:p>
          <a:p>
            <a:pPr marL="342900" indent="-342900">
              <a:buFont typeface="Arial" pitchFamily="34" charset="0"/>
              <a:buChar char="•"/>
            </a:pPr>
            <a:r>
              <a:rPr lang="en-US" sz="3600" dirty="0" smtClean="0"/>
              <a:t>Organ Department of Education </a:t>
            </a:r>
          </a:p>
          <a:p>
            <a:pPr marL="800100" lvl="1" indent="-342900">
              <a:buFont typeface="Arial" pitchFamily="34" charset="0"/>
              <a:buChar char="•"/>
            </a:pPr>
            <a:r>
              <a:rPr lang="en-US" sz="3600" dirty="0" smtClean="0"/>
              <a:t>Saved state $1.5 million </a:t>
            </a:r>
          </a:p>
          <a:p>
            <a:pPr marL="800100" lvl="1" indent="-342900">
              <a:buFont typeface="Arial" pitchFamily="34" charset="0"/>
              <a:buChar char="•"/>
            </a:pPr>
            <a:endParaRPr lang="en-US" sz="3600" dirty="0" smtClean="0"/>
          </a:p>
          <a:p>
            <a:pPr marL="342900" indent="-342900">
              <a:buFont typeface="Arial" pitchFamily="34" charset="0"/>
              <a:buChar char="•"/>
            </a:pPr>
            <a:r>
              <a:rPr lang="en-US" sz="3600" dirty="0" smtClean="0"/>
              <a:t>Meade School District, Sturgis SD</a:t>
            </a:r>
          </a:p>
          <a:p>
            <a:pPr marL="800100" lvl="1" indent="-342900">
              <a:buFont typeface="Arial" pitchFamily="34" charset="0"/>
              <a:buChar char="•"/>
            </a:pPr>
            <a:r>
              <a:rPr lang="en-US" sz="3600" dirty="0" smtClean="0"/>
              <a:t>Estimated savings of  $55,000  </a:t>
            </a:r>
          </a:p>
          <a:p>
            <a:pPr marL="342900" indent="-342900"/>
            <a:r>
              <a:rPr lang="en-US" sz="3200" dirty="0" smtClean="0"/>
              <a:t> </a:t>
            </a:r>
          </a:p>
          <a:p>
            <a:pPr marL="800100" lvl="1" indent="-342900"/>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447800"/>
          </a:xfrm>
        </p:spPr>
        <p:txBody>
          <a:bodyPr/>
          <a:lstStyle/>
          <a:p>
            <a:pPr algn="ctr"/>
            <a:r>
              <a:rPr lang="en-US" sz="3600" dirty="0" smtClean="0"/>
              <a:t>One </a:t>
            </a:r>
            <a:r>
              <a:rPr lang="en-US" sz="3600" dirty="0" smtClean="0"/>
              <a:t>school </a:t>
            </a:r>
            <a:r>
              <a:rPr lang="en-US" sz="3600" dirty="0" smtClean="0"/>
              <a:t>district’s experience going Google </a:t>
            </a:r>
            <a:r>
              <a:rPr lang="en-US" dirty="0" smtClean="0"/>
              <a:t/>
            </a:r>
            <a:br>
              <a:rPr lang="en-US" dirty="0" smtClean="0"/>
            </a:br>
            <a:r>
              <a:rPr lang="en-US" dirty="0" smtClean="0"/>
              <a:t> </a:t>
            </a:r>
            <a:endParaRPr lang="en-US" dirty="0"/>
          </a:p>
        </p:txBody>
      </p:sp>
      <p:sp>
        <p:nvSpPr>
          <p:cNvPr id="3" name="Text Placeholder 2"/>
          <p:cNvSpPr>
            <a:spLocks noGrp="1"/>
          </p:cNvSpPr>
          <p:nvPr>
            <p:ph type="body" idx="1"/>
          </p:nvPr>
        </p:nvSpPr>
        <p:spPr>
          <a:xfrm>
            <a:off x="1069848" y="3886200"/>
            <a:ext cx="6172200" cy="2286000"/>
          </a:xfrm>
        </p:spPr>
        <p:txBody>
          <a:bodyPr>
            <a:noAutofit/>
          </a:bodyPr>
          <a:lstStyle/>
          <a:p>
            <a:pPr algn="ctr"/>
            <a:r>
              <a:rPr lang="en-US" sz="2400" b="1" i="0" dirty="0" smtClean="0"/>
              <a:t>Saline Area Schools, Michigan</a:t>
            </a:r>
          </a:p>
          <a:p>
            <a:pPr algn="ctr">
              <a:buFont typeface="Arial" pitchFamily="34" charset="0"/>
              <a:buChar char="•"/>
            </a:pPr>
            <a:r>
              <a:rPr lang="en-US" sz="2400" b="1" i="0" dirty="0" smtClean="0"/>
              <a:t> 7 Schools </a:t>
            </a:r>
          </a:p>
          <a:p>
            <a:pPr marL="342900" indent="-342900" algn="ctr">
              <a:buFont typeface="Arial" pitchFamily="34" charset="0"/>
              <a:buChar char="•"/>
            </a:pPr>
            <a:r>
              <a:rPr lang="en-US" sz="2400" b="1" i="0" dirty="0" smtClean="0"/>
              <a:t>5,450 Students </a:t>
            </a:r>
          </a:p>
          <a:p>
            <a:pPr marL="342900" indent="-342900" algn="ctr">
              <a:buFont typeface="Arial" pitchFamily="34" charset="0"/>
              <a:buChar char="•"/>
            </a:pPr>
            <a:r>
              <a:rPr lang="en-US" sz="2000" b="1" i="0" dirty="0" smtClean="0">
                <a:hlinkClick r:id="rId4"/>
              </a:rPr>
              <a:t>Their story going Google</a:t>
            </a:r>
            <a:endParaRPr lang="en-US" sz="2000" b="1" i="0" dirty="0" smtClean="0"/>
          </a:p>
          <a:p>
            <a:pPr marL="342900" indent="-342900" algn="ctr">
              <a:buFont typeface="Arial" pitchFamily="34" charset="0"/>
              <a:buChar char="•"/>
            </a:pPr>
            <a:r>
              <a:rPr lang="en-US" sz="2000" b="1" i="0" dirty="0" smtClean="0">
                <a:hlinkClick r:id="rId4"/>
              </a:rPr>
              <a:t>http://www.youtube.com/watch?v=x7VPie-Yd0U</a:t>
            </a:r>
            <a:endParaRPr lang="en-US" sz="2000" b="1" i="0" dirty="0" smtClean="0"/>
          </a:p>
          <a:p>
            <a:pPr marL="342900" indent="-342900" algn="ctr">
              <a:buFont typeface="Arial" pitchFamily="34" charset="0"/>
              <a:buChar char="•"/>
            </a:pPr>
            <a:endParaRPr lang="en-US" sz="2000" b="1" i="0" dirty="0" smtClean="0"/>
          </a:p>
          <a:p>
            <a:pPr marL="342900" indent="-342900" algn="ctr"/>
            <a:r>
              <a:rPr lang="en-US" sz="2000" b="1" i="0" dirty="0" smtClean="0"/>
              <a:t>Video: 2:47</a:t>
            </a:r>
            <a:endParaRPr lang="en-US" sz="2000" b="1" i="0" dirty="0" smtClean="0"/>
          </a:p>
          <a:p>
            <a:pPr algn="ctr"/>
            <a:endParaRPr lang="en-US" sz="2000" b="1" dirty="0" smtClean="0"/>
          </a:p>
          <a:p>
            <a:pPr algn="ctr"/>
            <a:r>
              <a:rPr lang="en-US" sz="2000" b="1" dirty="0" smtClean="0"/>
              <a:t> </a:t>
            </a:r>
            <a:endParaRPr lang="en-US" sz="2000" b="1" dirty="0"/>
          </a:p>
        </p:txBody>
      </p:sp>
      <p:pic>
        <p:nvPicPr>
          <p:cNvPr id="4" name="Picture 3" descr="ms_th.jpg"/>
          <p:cNvPicPr>
            <a:picLocks noChangeAspect="1"/>
          </p:cNvPicPr>
          <p:nvPr/>
        </p:nvPicPr>
        <p:blipFill>
          <a:blip r:embed="rId5" cstate="print"/>
          <a:stretch>
            <a:fillRect/>
          </a:stretch>
        </p:blipFill>
        <p:spPr>
          <a:xfrm>
            <a:off x="1371600" y="1905000"/>
            <a:ext cx="3520966" cy="1676400"/>
          </a:xfrm>
          <a:prstGeom prst="rect">
            <a:avLst/>
          </a:prstGeom>
        </p:spPr>
      </p:pic>
      <p:pic>
        <p:nvPicPr>
          <p:cNvPr id="4098" name="Picture 2" descr="Go to fullsize image">
            <a:hlinkClick r:id="rId6"/>
          </p:cNvPr>
          <p:cNvPicPr>
            <a:picLocks noChangeAspect="1" noChangeArrowheads="1"/>
          </p:cNvPicPr>
          <p:nvPr/>
        </p:nvPicPr>
        <p:blipFill>
          <a:blip r:embed="rId7" cstate="print"/>
          <a:srcRect/>
          <a:stretch>
            <a:fillRect/>
          </a:stretch>
        </p:blipFill>
        <p:spPr bwMode="auto">
          <a:xfrm>
            <a:off x="5257800" y="1905000"/>
            <a:ext cx="2260595" cy="1695448"/>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066800"/>
          </a:xfrm>
        </p:spPr>
        <p:txBody>
          <a:bodyPr/>
          <a:lstStyle/>
          <a:p>
            <a:pPr algn="ctr"/>
            <a:r>
              <a:rPr lang="en-US" sz="5400" dirty="0" smtClean="0"/>
              <a:t>Pilot Program</a:t>
            </a:r>
            <a:endParaRPr lang="en-US" sz="5400" dirty="0"/>
          </a:p>
        </p:txBody>
      </p:sp>
      <p:sp>
        <p:nvSpPr>
          <p:cNvPr id="3" name="Text Placeholder 2"/>
          <p:cNvSpPr>
            <a:spLocks noGrp="1"/>
          </p:cNvSpPr>
          <p:nvPr>
            <p:ph type="body" idx="1"/>
          </p:nvPr>
        </p:nvSpPr>
        <p:spPr>
          <a:xfrm>
            <a:off x="0" y="1371600"/>
            <a:ext cx="9144000" cy="3429000"/>
          </a:xfrm>
        </p:spPr>
        <p:txBody>
          <a:bodyPr>
            <a:normAutofit/>
          </a:bodyPr>
          <a:lstStyle/>
          <a:p>
            <a:pPr marL="1200150" lvl="1" indent="-742950"/>
            <a:r>
              <a:rPr lang="en-US" sz="4000" dirty="0" smtClean="0"/>
              <a:t> </a:t>
            </a:r>
          </a:p>
          <a:p>
            <a:pPr marL="1200150" lvl="1" indent="-742950">
              <a:buFont typeface="Arial" pitchFamily="34" charset="0"/>
              <a:buChar char="•"/>
            </a:pPr>
            <a:r>
              <a:rPr lang="en-US" sz="3800" dirty="0" smtClean="0"/>
              <a:t> Integration Team</a:t>
            </a:r>
          </a:p>
          <a:p>
            <a:pPr marL="1885950" lvl="3" indent="-514350">
              <a:buFont typeface="Arial" pitchFamily="34" charset="0"/>
              <a:buChar char="•"/>
            </a:pPr>
            <a:r>
              <a:rPr lang="en-US" sz="3400" dirty="0" smtClean="0"/>
              <a:t> IT  Personnel  (1or 2)</a:t>
            </a:r>
          </a:p>
          <a:p>
            <a:pPr marL="1885950" lvl="3" indent="-514350">
              <a:buFont typeface="Arial" pitchFamily="34" charset="0"/>
              <a:buChar char="•"/>
            </a:pPr>
            <a:r>
              <a:rPr lang="en-US" sz="3400" dirty="0" smtClean="0"/>
              <a:t> Teachers (Few at each school) </a:t>
            </a:r>
          </a:p>
          <a:p>
            <a:pPr marL="1885950" lvl="3" indent="-514350">
              <a:buFont typeface="Arial" pitchFamily="34" charset="0"/>
              <a:buChar char="•"/>
            </a:pPr>
            <a:r>
              <a:rPr lang="en-US" sz="3400" dirty="0" smtClean="0"/>
              <a:t> Administrators (One at each school)    </a:t>
            </a:r>
            <a:endParaRPr lang="en-US" sz="34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534400" cy="890016"/>
          </a:xfrm>
        </p:spPr>
        <p:txBody>
          <a:bodyPr/>
          <a:lstStyle/>
          <a:p>
            <a:pPr algn="ctr"/>
            <a:r>
              <a:rPr lang="en-US" dirty="0" smtClean="0"/>
              <a:t>Pilot Program</a:t>
            </a:r>
            <a:endParaRPr lang="en-US" dirty="0"/>
          </a:p>
        </p:txBody>
      </p:sp>
      <p:sp>
        <p:nvSpPr>
          <p:cNvPr id="3" name="Text Placeholder 2"/>
          <p:cNvSpPr>
            <a:spLocks noGrp="1"/>
          </p:cNvSpPr>
          <p:nvPr>
            <p:ph type="body" idx="1"/>
          </p:nvPr>
        </p:nvSpPr>
        <p:spPr>
          <a:xfrm>
            <a:off x="381000" y="1600200"/>
            <a:ext cx="8991600" cy="4114800"/>
          </a:xfrm>
          <a:ln>
            <a:solidFill>
              <a:schemeClr val="accent1"/>
            </a:solidFill>
          </a:ln>
        </p:spPr>
        <p:txBody>
          <a:bodyPr>
            <a:normAutofit fontScale="92500" lnSpcReduction="10000"/>
          </a:bodyPr>
          <a:lstStyle/>
          <a:p>
            <a:endParaRPr lang="en-US" dirty="0" smtClean="0"/>
          </a:p>
          <a:p>
            <a:endParaRPr lang="en-US" dirty="0" smtClean="0"/>
          </a:p>
          <a:p>
            <a:endParaRPr lang="en-US" dirty="0" smtClean="0"/>
          </a:p>
          <a:p>
            <a:r>
              <a:rPr lang="en-US" dirty="0" smtClean="0"/>
              <a:t>						</a:t>
            </a:r>
          </a:p>
          <a:p>
            <a:r>
              <a:rPr lang="en-US" dirty="0" smtClean="0"/>
              <a:t>                                                                                                                   </a:t>
            </a:r>
            <a:r>
              <a:rPr lang="en-US" sz="2800" dirty="0" smtClean="0"/>
              <a:t>IT </a:t>
            </a:r>
          </a:p>
          <a:p>
            <a:pPr lvl="4" algn="ctr"/>
            <a:endParaRPr lang="en-US" dirty="0" smtClean="0"/>
          </a:p>
          <a:p>
            <a:r>
              <a:rPr lang="en-US" sz="2800" dirty="0" smtClean="0"/>
              <a:t>Students</a:t>
            </a:r>
            <a:r>
              <a:rPr lang="en-US" dirty="0" smtClean="0"/>
              <a:t>  	</a:t>
            </a:r>
            <a:r>
              <a:rPr lang="en-US" b="1" dirty="0" smtClean="0"/>
              <a:t>	 </a:t>
            </a:r>
            <a:r>
              <a:rPr lang="en-US" sz="5400" dirty="0" smtClean="0"/>
              <a:t>Teacher       </a:t>
            </a:r>
            <a:r>
              <a:rPr lang="en-US" sz="2800" dirty="0" smtClean="0"/>
              <a:t>Other  Teachers </a:t>
            </a:r>
          </a:p>
          <a:p>
            <a:r>
              <a:rPr lang="en-US" dirty="0" smtClean="0"/>
              <a:t>(Parents )    </a:t>
            </a:r>
          </a:p>
          <a:p>
            <a:r>
              <a:rPr lang="en-US" dirty="0" smtClean="0"/>
              <a:t>                                                                                                                </a:t>
            </a:r>
            <a:r>
              <a:rPr lang="en-US" sz="2800" dirty="0" smtClean="0"/>
              <a:t>Administration  </a:t>
            </a:r>
            <a:r>
              <a:rPr lang="en-US" dirty="0" smtClean="0"/>
              <a:t>                                                                                  </a:t>
            </a:r>
          </a:p>
          <a:p>
            <a:r>
              <a:rPr lang="en-US" dirty="0" smtClean="0"/>
              <a:t>                                                               </a:t>
            </a:r>
            <a:endParaRPr lang="en-US" dirty="0"/>
          </a:p>
        </p:txBody>
      </p:sp>
      <p:cxnSp>
        <p:nvCxnSpPr>
          <p:cNvPr id="5" name="Straight Arrow Connector 4"/>
          <p:cNvCxnSpPr/>
          <p:nvPr/>
        </p:nvCxnSpPr>
        <p:spPr>
          <a:xfrm>
            <a:off x="1981200" y="3810000"/>
            <a:ext cx="1143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0800000">
            <a:off x="1981200" y="41910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V="1">
            <a:off x="5562600" y="2971800"/>
            <a:ext cx="10668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5638800" y="4343400"/>
            <a:ext cx="10668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5638800" y="3962400"/>
            <a:ext cx="762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838200" y="5867400"/>
            <a:ext cx="7086600" cy="830997"/>
          </a:xfrm>
          <a:prstGeom prst="rect">
            <a:avLst/>
          </a:prstGeom>
          <a:noFill/>
        </p:spPr>
        <p:txBody>
          <a:bodyPr wrap="square" rtlCol="0">
            <a:spAutoFit/>
          </a:bodyPr>
          <a:lstStyle/>
          <a:p>
            <a:pPr algn="ctr"/>
            <a:r>
              <a:rPr lang="en-US" sz="4800" dirty="0" smtClean="0"/>
              <a:t>Communication! </a:t>
            </a:r>
            <a:endParaRPr lang="en-US" sz="4800"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06020"/>
            <a:ext cx="8229600" cy="2937380"/>
          </a:xfrm>
        </p:spPr>
        <p:txBody>
          <a:bodyPr/>
          <a:lstStyle/>
          <a:p>
            <a:r>
              <a:rPr lang="en-US" dirty="0" smtClean="0"/>
              <a:t>Google                     Calendar &amp; Gmail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828800" y="3657600"/>
            <a:ext cx="6172200" cy="2286000"/>
          </a:xfrm>
        </p:spPr>
        <p:txBody>
          <a:bodyPr>
            <a:normAutofit fontScale="92500" lnSpcReduction="10000"/>
          </a:bodyPr>
          <a:lstStyle/>
          <a:p>
            <a:r>
              <a:rPr lang="en-US" sz="5400" dirty="0" smtClean="0"/>
              <a:t>Communication</a:t>
            </a:r>
          </a:p>
          <a:p>
            <a:endParaRPr lang="en-US" sz="3200" dirty="0" smtClean="0"/>
          </a:p>
          <a:p>
            <a:endParaRPr lang="en-US" sz="3200" dirty="0" smtClean="0"/>
          </a:p>
          <a:p>
            <a:r>
              <a:rPr lang="en-US" sz="3200" dirty="0" smtClean="0"/>
              <a:t>Lisa </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aphicFrame>
        <p:nvGraphicFramePr>
          <p:cNvPr id="3" name="Diagram 2"/>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228600" y="3810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228600"/>
            <a:ext cx="4281376" cy="685800"/>
          </a:xfrm>
        </p:spPr>
        <p:txBody>
          <a:bodyPr>
            <a:noAutofit/>
          </a:bodyPr>
          <a:lstStyle/>
          <a:p>
            <a:r>
              <a:rPr lang="en-US" sz="2800" dirty="0" smtClean="0">
                <a:solidFill>
                  <a:schemeClr val="bg1"/>
                </a:solidFill>
              </a:rPr>
              <a:t>Implementation</a:t>
            </a:r>
            <a:endParaRPr lang="en-US" sz="2800" dirty="0">
              <a:solidFill>
                <a:schemeClr val="bg1"/>
              </a:solidFill>
            </a:endParaRPr>
          </a:p>
        </p:txBody>
      </p:sp>
      <p:sp>
        <p:nvSpPr>
          <p:cNvPr id="7" name="Content Placeholder 6"/>
          <p:cNvSpPr>
            <a:spLocks noGrp="1"/>
          </p:cNvSpPr>
          <p:nvPr>
            <p:ph sz="half" idx="1"/>
          </p:nvPr>
        </p:nvSpPr>
        <p:spPr>
          <a:xfrm>
            <a:off x="-76200" y="960120"/>
            <a:ext cx="8089392" cy="4983480"/>
          </a:xfrm>
        </p:spPr>
        <p:txBody>
          <a:bodyPr>
            <a:noAutofit/>
          </a:bodyPr>
          <a:lstStyle/>
          <a:p>
            <a:r>
              <a:rPr lang="en-US" sz="2800" dirty="0" smtClean="0"/>
              <a:t>Organization of Calendar by Class or group</a:t>
            </a:r>
          </a:p>
          <a:p>
            <a:r>
              <a:rPr lang="en-US" sz="2800" dirty="0" smtClean="0"/>
              <a:t>Set to allow invites and updates</a:t>
            </a:r>
          </a:p>
          <a:p>
            <a:r>
              <a:rPr lang="en-US" sz="2800" dirty="0" smtClean="0"/>
              <a:t>Easy to embed into Webpage</a:t>
            </a:r>
          </a:p>
          <a:p>
            <a:r>
              <a:rPr lang="en-US" sz="2800" dirty="0" smtClean="0"/>
              <a:t>Public or Private Settings</a:t>
            </a:r>
          </a:p>
          <a:p>
            <a:r>
              <a:rPr lang="en-US" sz="2800" dirty="0" smtClean="0"/>
              <a:t>Quick mode editing </a:t>
            </a:r>
          </a:p>
          <a:p>
            <a:r>
              <a:rPr lang="en-US" sz="2800" dirty="0" smtClean="0"/>
              <a:t>Syncs with Microsoft Outlook                                      versions 2003, 2007, 2010,                                                Windows XP, Vista, and 7</a:t>
            </a:r>
          </a:p>
          <a:p>
            <a:pPr>
              <a:buNone/>
            </a:pPr>
            <a:endParaRPr lang="en-US" sz="3200" dirty="0" smtClean="0"/>
          </a:p>
          <a:p>
            <a:r>
              <a:rPr lang="en-US" sz="2800" dirty="0" smtClean="0"/>
              <a:t>These options offer the ability                                                to have secure calendar                                                      sharing to or from another calendar </a:t>
            </a:r>
            <a:endParaRPr lang="en-US" sz="2800" dirty="0"/>
          </a:p>
        </p:txBody>
      </p:sp>
      <p:pic>
        <p:nvPicPr>
          <p:cNvPr id="11266" name="Picture 2" descr="http://blogs.zdnet.com/images/google_calendar.gif"/>
          <p:cNvPicPr>
            <a:picLocks noChangeAspect="1" noChangeArrowheads="1"/>
          </p:cNvPicPr>
          <p:nvPr/>
        </p:nvPicPr>
        <p:blipFill>
          <a:blip r:embed="rId2" cstate="print"/>
          <a:srcRect/>
          <a:stretch>
            <a:fillRect/>
          </a:stretch>
        </p:blipFill>
        <p:spPr bwMode="auto">
          <a:xfrm>
            <a:off x="6392779" y="0"/>
            <a:ext cx="2751221" cy="1096641"/>
          </a:xfrm>
          <a:prstGeom prst="rect">
            <a:avLst/>
          </a:prstGeom>
          <a:noFill/>
        </p:spPr>
      </p:pic>
      <p:pic>
        <p:nvPicPr>
          <p:cNvPr id="5" name="Picture 2" descr="http://www.google.com/help/hc/images/calendar_89955a_en.gif.png"/>
          <p:cNvPicPr>
            <a:picLocks noChangeAspect="1" noChangeArrowheads="1"/>
          </p:cNvPicPr>
          <p:nvPr/>
        </p:nvPicPr>
        <p:blipFill>
          <a:blip r:embed="rId3" cstate="print"/>
          <a:srcRect/>
          <a:stretch>
            <a:fillRect/>
          </a:stretch>
        </p:blipFill>
        <p:spPr bwMode="auto">
          <a:xfrm>
            <a:off x="5334000" y="2362200"/>
            <a:ext cx="3814636" cy="406173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8" name="Title 27"/>
          <p:cNvSpPr>
            <a:spLocks noGrp="1"/>
          </p:cNvSpPr>
          <p:nvPr>
            <p:ph type="title"/>
          </p:nvPr>
        </p:nvSpPr>
        <p:spPr>
          <a:xfrm>
            <a:off x="685800" y="457200"/>
            <a:ext cx="7848600" cy="737616"/>
          </a:xfrm>
        </p:spPr>
        <p:txBody>
          <a:bodyPr/>
          <a:lstStyle/>
          <a:p>
            <a:pPr algn="ctr"/>
            <a:r>
              <a:rPr lang="en-US" dirty="0" smtClean="0"/>
              <a:t>Overview </a:t>
            </a:r>
            <a:endParaRPr lang="en-US" dirty="0"/>
          </a:p>
        </p:txBody>
      </p:sp>
      <p:sp>
        <p:nvSpPr>
          <p:cNvPr id="29" name="Text Placeholder 28"/>
          <p:cNvSpPr>
            <a:spLocks noGrp="1"/>
          </p:cNvSpPr>
          <p:nvPr>
            <p:ph type="body" idx="1"/>
          </p:nvPr>
        </p:nvSpPr>
        <p:spPr>
          <a:xfrm>
            <a:off x="1069848" y="1676400"/>
            <a:ext cx="7769352" cy="5181600"/>
          </a:xfrm>
        </p:spPr>
        <p:txBody>
          <a:bodyPr>
            <a:normAutofit/>
          </a:bodyPr>
          <a:lstStyle/>
          <a:p>
            <a:pPr marL="285750" indent="-285750">
              <a:buFont typeface="Wingdings" pitchFamily="2" charset="2"/>
              <a:buChar char="§"/>
            </a:pPr>
            <a:r>
              <a:rPr lang="en-US" sz="2400" dirty="0" smtClean="0"/>
              <a:t>Bill </a:t>
            </a:r>
          </a:p>
          <a:p>
            <a:pPr marL="742950" lvl="1" indent="-285750">
              <a:buFont typeface="Wingdings" pitchFamily="2" charset="2"/>
              <a:buChar char="§"/>
            </a:pPr>
            <a:r>
              <a:rPr lang="en-US" sz="2400" dirty="0" smtClean="0"/>
              <a:t>Introduction</a:t>
            </a:r>
          </a:p>
          <a:p>
            <a:pPr marL="1200150" lvl="2" indent="-285750">
              <a:buFont typeface="Wingdings" pitchFamily="2" charset="2"/>
              <a:buChar char="§"/>
            </a:pPr>
            <a:endParaRPr lang="en-US" sz="2400" dirty="0" smtClean="0">
              <a:solidFill>
                <a:srgbClr val="FF0000"/>
              </a:solidFill>
            </a:endParaRPr>
          </a:p>
          <a:p>
            <a:pPr marL="285750" indent="-285750">
              <a:buFont typeface="Wingdings" pitchFamily="2" charset="2"/>
              <a:buChar char="§"/>
            </a:pPr>
            <a:r>
              <a:rPr lang="en-US" sz="2400" dirty="0" smtClean="0"/>
              <a:t>Lisa  </a:t>
            </a:r>
            <a:endParaRPr lang="en-US" sz="2400" dirty="0"/>
          </a:p>
          <a:p>
            <a:pPr marL="742950" lvl="1" indent="-285750">
              <a:buFont typeface="Wingdings" pitchFamily="2" charset="2"/>
              <a:buChar char="§"/>
            </a:pPr>
            <a:r>
              <a:rPr lang="en-US" sz="2400" dirty="0" smtClean="0"/>
              <a:t>Communication </a:t>
            </a:r>
          </a:p>
          <a:p>
            <a:pPr marL="742950" lvl="1" indent="-285750">
              <a:buFont typeface="Wingdings" pitchFamily="2" charset="2"/>
              <a:buChar char="§"/>
            </a:pPr>
            <a:endParaRPr lang="en-US" sz="2400" dirty="0" smtClean="0"/>
          </a:p>
          <a:p>
            <a:pPr marL="285750" indent="-285750">
              <a:buFont typeface="Wingdings" pitchFamily="2" charset="2"/>
              <a:buChar char="§"/>
            </a:pPr>
            <a:r>
              <a:rPr lang="en-US" sz="2400" dirty="0" smtClean="0"/>
              <a:t>Toni  </a:t>
            </a:r>
          </a:p>
          <a:p>
            <a:pPr marL="742950" lvl="1" indent="-285750">
              <a:buFont typeface="Wingdings" pitchFamily="2" charset="2"/>
              <a:buChar char="§"/>
            </a:pPr>
            <a:r>
              <a:rPr lang="en-US" sz="2400" dirty="0" smtClean="0"/>
              <a:t>Integration  </a:t>
            </a:r>
          </a:p>
          <a:p>
            <a:pPr marL="285750" indent="-285750">
              <a:buFont typeface="Wingdings" pitchFamily="2" charset="2"/>
              <a:buChar char="§"/>
            </a:pPr>
            <a:endParaRPr lang="en-US" sz="2400" dirty="0" smtClean="0"/>
          </a:p>
          <a:p>
            <a:pPr marL="285750" indent="-285750">
              <a:buFont typeface="Wingdings" pitchFamily="2" charset="2"/>
              <a:buChar char="§"/>
            </a:pPr>
            <a:r>
              <a:rPr lang="en-US" sz="2400" dirty="0" smtClean="0"/>
              <a:t>Chris </a:t>
            </a:r>
          </a:p>
          <a:p>
            <a:pPr marL="742950" lvl="1" indent="-285750">
              <a:buFont typeface="Wingdings" pitchFamily="2" charset="2"/>
              <a:buChar char="§"/>
            </a:pPr>
            <a:r>
              <a:rPr lang="en-US" sz="2400" dirty="0" smtClean="0"/>
              <a:t> Exploring with Google Earth  </a:t>
            </a:r>
          </a:p>
          <a:p>
            <a:pPr marL="1200150" lvl="2" indent="-285750">
              <a:buFont typeface="Wingdings" pitchFamily="2" charset="2"/>
              <a:buChar char="§"/>
            </a:pPr>
            <a:endParaRPr lang="en-US" sz="2400" dirty="0"/>
          </a:p>
        </p:txBody>
      </p:sp>
    </p:spTree>
    <p:extLst>
      <p:ext uri="{BB962C8B-B14F-4D97-AF65-F5344CB8AC3E}">
        <p14:creationId xmlns:p14="http://schemas.microsoft.com/office/powerpoint/2010/main" xmlns="" val="317351136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6400800" y="381000"/>
            <a:ext cx="2590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4576" y="76200"/>
            <a:ext cx="5754624" cy="1066799"/>
          </a:xfrm>
        </p:spPr>
        <p:txBody>
          <a:bodyPr>
            <a:normAutofit/>
          </a:bodyPr>
          <a:lstStyle/>
          <a:p>
            <a:pPr algn="r"/>
            <a:r>
              <a:rPr lang="en-US" sz="2800" dirty="0" smtClean="0">
                <a:solidFill>
                  <a:schemeClr val="bg1"/>
                </a:solidFill>
              </a:rPr>
              <a:t> Advantages</a:t>
            </a:r>
            <a:endParaRPr lang="en-US" sz="2800" dirty="0">
              <a:solidFill>
                <a:schemeClr val="bg1"/>
              </a:solidFill>
            </a:endParaRPr>
          </a:p>
        </p:txBody>
      </p:sp>
      <p:sp>
        <p:nvSpPr>
          <p:cNvPr id="4" name="Text Placeholder 3"/>
          <p:cNvSpPr>
            <a:spLocks noGrp="1"/>
          </p:cNvSpPr>
          <p:nvPr>
            <p:ph type="body" idx="1"/>
          </p:nvPr>
        </p:nvSpPr>
        <p:spPr>
          <a:xfrm>
            <a:off x="4800600" y="1066800"/>
            <a:ext cx="3660775" cy="646112"/>
          </a:xfrm>
        </p:spPr>
        <p:txBody>
          <a:bodyPr>
            <a:normAutofit fontScale="92500"/>
          </a:bodyPr>
          <a:lstStyle/>
          <a:p>
            <a:r>
              <a:rPr lang="en-US" sz="3600" dirty="0" smtClean="0"/>
              <a:t>Multiple Uses</a:t>
            </a:r>
            <a:endParaRPr lang="en-US" sz="3600" dirty="0"/>
          </a:p>
        </p:txBody>
      </p:sp>
      <p:sp>
        <p:nvSpPr>
          <p:cNvPr id="5" name="Content Placeholder 4"/>
          <p:cNvSpPr>
            <a:spLocks noGrp="1"/>
          </p:cNvSpPr>
          <p:nvPr>
            <p:ph sz="quarter" idx="2"/>
          </p:nvPr>
        </p:nvSpPr>
        <p:spPr>
          <a:xfrm>
            <a:off x="0" y="228600"/>
            <a:ext cx="4648200" cy="5562600"/>
          </a:xfrm>
        </p:spPr>
        <p:txBody>
          <a:bodyPr>
            <a:noAutofit/>
          </a:bodyPr>
          <a:lstStyle/>
          <a:p>
            <a:r>
              <a:rPr lang="en-US" sz="2800" dirty="0" smtClean="0"/>
              <a:t>Access 24/7</a:t>
            </a:r>
          </a:p>
          <a:p>
            <a:r>
              <a:rPr lang="en-US" sz="2800" dirty="0" smtClean="0"/>
              <a:t>Offers the chance to use and subscribe to several calendars for your classes, groups or personal use</a:t>
            </a:r>
          </a:p>
          <a:p>
            <a:r>
              <a:rPr lang="en-US" sz="2800" dirty="0" smtClean="0"/>
              <a:t>Organization of public and personal life in one calendar</a:t>
            </a:r>
          </a:p>
          <a:p>
            <a:r>
              <a:rPr lang="en-US" sz="2800" dirty="0" smtClean="0"/>
              <a:t>Can view in offline mode</a:t>
            </a:r>
          </a:p>
          <a:p>
            <a:r>
              <a:rPr lang="en-US" sz="2800" dirty="0" smtClean="0"/>
              <a:t>Displays in agenda, month, or weekly mode</a:t>
            </a:r>
          </a:p>
          <a:p>
            <a:r>
              <a:rPr lang="en-US" sz="2800" dirty="0" smtClean="0"/>
              <a:t>Syncs with Outlook</a:t>
            </a:r>
          </a:p>
        </p:txBody>
      </p:sp>
      <p:sp>
        <p:nvSpPr>
          <p:cNvPr id="6" name="Content Placeholder 5"/>
          <p:cNvSpPr>
            <a:spLocks noGrp="1"/>
          </p:cNvSpPr>
          <p:nvPr>
            <p:ph sz="quarter" idx="4"/>
          </p:nvPr>
        </p:nvSpPr>
        <p:spPr>
          <a:xfrm>
            <a:off x="4876800" y="2057400"/>
            <a:ext cx="4267200" cy="4343400"/>
          </a:xfrm>
        </p:spPr>
        <p:txBody>
          <a:bodyPr>
            <a:noAutofit/>
          </a:bodyPr>
          <a:lstStyle/>
          <a:p>
            <a:r>
              <a:rPr lang="en-US" sz="2400" dirty="0" smtClean="0"/>
              <a:t>Store time-related information </a:t>
            </a:r>
          </a:p>
          <a:p>
            <a:pPr lvl="1"/>
            <a:r>
              <a:rPr lang="en-US" sz="2400" dirty="0" smtClean="0"/>
              <a:t>Team schedules</a:t>
            </a:r>
          </a:p>
          <a:p>
            <a:pPr lvl="1"/>
            <a:r>
              <a:rPr lang="en-US" sz="2400" dirty="0" smtClean="0"/>
              <a:t>Assignment Deadlines</a:t>
            </a:r>
          </a:p>
          <a:p>
            <a:pPr lvl="1"/>
            <a:r>
              <a:rPr lang="en-US" sz="2400" dirty="0" smtClean="0"/>
              <a:t>School holidays</a:t>
            </a:r>
          </a:p>
          <a:p>
            <a:pPr lvl="1"/>
            <a:r>
              <a:rPr lang="en-US" sz="2400" dirty="0" smtClean="0"/>
              <a:t>Snow days</a:t>
            </a:r>
          </a:p>
          <a:p>
            <a:pPr lvl="1"/>
            <a:r>
              <a:rPr lang="en-US" sz="2400" dirty="0" smtClean="0"/>
              <a:t>Meetings</a:t>
            </a:r>
          </a:p>
          <a:p>
            <a:pPr lvl="1"/>
            <a:r>
              <a:rPr lang="en-US" sz="2400" dirty="0" smtClean="0"/>
              <a:t>Conferences</a:t>
            </a:r>
          </a:p>
          <a:p>
            <a:pPr lvl="1"/>
            <a:r>
              <a:rPr lang="en-US" sz="2400" dirty="0" smtClean="0"/>
              <a:t>Tutoring schedules for staff</a:t>
            </a:r>
          </a:p>
          <a:p>
            <a:pPr lvl="1"/>
            <a:r>
              <a:rPr lang="en-US" sz="2400" dirty="0" smtClean="0"/>
              <a:t>Computer labs</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Rectangle 8"/>
          <p:cNvSpPr/>
          <p:nvPr/>
        </p:nvSpPr>
        <p:spPr>
          <a:xfrm>
            <a:off x="152400" y="152400"/>
            <a:ext cx="5867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a:xfrm>
            <a:off x="228600" y="228600"/>
            <a:ext cx="7481776" cy="457200"/>
          </a:xfrm>
        </p:spPr>
        <p:txBody>
          <a:bodyPr>
            <a:noAutofit/>
          </a:bodyPr>
          <a:lstStyle/>
          <a:p>
            <a:r>
              <a:rPr lang="en-US" sz="2800" dirty="0" smtClean="0">
                <a:solidFill>
                  <a:schemeClr val="bg1"/>
                </a:solidFill>
              </a:rPr>
              <a:t>Application of Google Calendar</a:t>
            </a:r>
            <a:endParaRPr lang="en-US" sz="2800" dirty="0">
              <a:solidFill>
                <a:schemeClr val="bg1"/>
              </a:solidFill>
            </a:endParaRPr>
          </a:p>
        </p:txBody>
      </p:sp>
      <p:sp>
        <p:nvSpPr>
          <p:cNvPr id="8" name="Content Placeholder 7"/>
          <p:cNvSpPr>
            <a:spLocks noGrp="1"/>
          </p:cNvSpPr>
          <p:nvPr>
            <p:ph sz="half" idx="1"/>
          </p:nvPr>
        </p:nvSpPr>
        <p:spPr>
          <a:xfrm>
            <a:off x="-152400" y="1493520"/>
            <a:ext cx="4419600" cy="5364480"/>
          </a:xfrm>
        </p:spPr>
        <p:txBody>
          <a:bodyPr>
            <a:noAutofit/>
          </a:bodyPr>
          <a:lstStyle/>
          <a:p>
            <a:r>
              <a:rPr lang="en-US" sz="2400" dirty="0" smtClean="0"/>
              <a:t>Posting of Student Assignments</a:t>
            </a:r>
          </a:p>
          <a:p>
            <a:r>
              <a:rPr lang="en-US" sz="2400" dirty="0" smtClean="0"/>
              <a:t>Constant communication with parents and students</a:t>
            </a:r>
          </a:p>
          <a:p>
            <a:r>
              <a:rPr lang="en-US" sz="2400" dirty="0" smtClean="0"/>
              <a:t>Use as a plan book to track content pacing </a:t>
            </a:r>
          </a:p>
          <a:p>
            <a:r>
              <a:rPr lang="en-US" sz="2400" dirty="0" smtClean="0"/>
              <a:t>Embed into igoogle homepage or webpage for up to date information</a:t>
            </a:r>
          </a:p>
          <a:p>
            <a:r>
              <a:rPr lang="en-US" sz="2400" dirty="0" smtClean="0"/>
              <a:t>Classroom application for </a:t>
            </a:r>
          </a:p>
          <a:p>
            <a:pPr lvl="1"/>
            <a:r>
              <a:rPr lang="en-US" sz="2400" dirty="0" smtClean="0"/>
              <a:t>Elapsed time</a:t>
            </a:r>
          </a:p>
          <a:p>
            <a:pPr lvl="1"/>
            <a:r>
              <a:rPr lang="en-US" sz="2400" dirty="0" smtClean="0"/>
              <a:t>Historical Moments</a:t>
            </a:r>
            <a:endParaRPr lang="en-US" sz="2400" dirty="0"/>
          </a:p>
        </p:txBody>
      </p:sp>
      <p:sp>
        <p:nvSpPr>
          <p:cNvPr id="10" name="Content Placeholder 3"/>
          <p:cNvSpPr txBox="1">
            <a:spLocks/>
          </p:cNvSpPr>
          <p:nvPr/>
        </p:nvSpPr>
        <p:spPr>
          <a:xfrm>
            <a:off x="4495800" y="1524000"/>
            <a:ext cx="4648200" cy="4495800"/>
          </a:xfrm>
          <a:prstGeom prst="rect">
            <a:avLst/>
          </a:prstGeom>
        </p:spPr>
        <p:txBody>
          <a:bodyPr vert="horz" lIns="91440" tIns="45720" rIns="91440" bIns="45720" rtlCol="0">
            <a:noAutofit/>
          </a:bodyPr>
          <a:lstStyle/>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Ability to retrieve homework information and due dates </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Access to post information to the teacher or upcoming birthdays or important events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Allows for increased organization</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Communication with teacher on homework deadlines and assignments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Allows for copying into parent calendar for reminders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u="none" strike="noStrike" kern="1200" cap="none" spc="0" normalizeH="0" baseline="0" noProof="0" dirty="0">
              <a:ln>
                <a:noFill/>
              </a:ln>
              <a:solidFill>
                <a:schemeClr val="tx1"/>
              </a:solidFill>
              <a:effectLst/>
              <a:uLnTx/>
              <a:uFillTx/>
              <a:ea typeface="+mn-ea"/>
              <a:cs typeface="+mn-cs"/>
            </a:endParaRPr>
          </a:p>
        </p:txBody>
      </p:sp>
      <p:sp>
        <p:nvSpPr>
          <p:cNvPr id="11" name="Rectangle 10"/>
          <p:cNvSpPr/>
          <p:nvPr/>
        </p:nvSpPr>
        <p:spPr>
          <a:xfrm>
            <a:off x="5638800" y="914400"/>
            <a:ext cx="2980303" cy="523220"/>
          </a:xfrm>
          <a:prstGeom prst="rect">
            <a:avLst/>
          </a:prstGeom>
        </p:spPr>
        <p:txBody>
          <a:bodyPr wrap="none">
            <a:spAutoFit/>
          </a:bodyPr>
          <a:lstStyle/>
          <a:p>
            <a:pPr lvl="0">
              <a:spcBef>
                <a:spcPct val="20000"/>
              </a:spcBef>
            </a:pPr>
            <a:r>
              <a:rPr lang="en-US" sz="2800" dirty="0" smtClean="0">
                <a:solidFill>
                  <a:srgbClr val="FFFFFF"/>
                </a:solidFill>
              </a:rPr>
              <a:t>Students/Parents</a:t>
            </a:r>
            <a:endParaRPr lang="en-US" sz="2800" dirty="0">
              <a:solidFill>
                <a:srgbClr val="FFFFFF"/>
              </a:solidFill>
            </a:endParaRPr>
          </a:p>
        </p:txBody>
      </p:sp>
      <p:sp>
        <p:nvSpPr>
          <p:cNvPr id="12" name="Rectangle 11"/>
          <p:cNvSpPr/>
          <p:nvPr/>
        </p:nvSpPr>
        <p:spPr>
          <a:xfrm>
            <a:off x="685800" y="914400"/>
            <a:ext cx="1587294" cy="523220"/>
          </a:xfrm>
          <a:prstGeom prst="rect">
            <a:avLst/>
          </a:prstGeom>
        </p:spPr>
        <p:txBody>
          <a:bodyPr wrap="none">
            <a:spAutoFit/>
          </a:bodyPr>
          <a:lstStyle/>
          <a:p>
            <a:pPr lvl="0">
              <a:spcBef>
                <a:spcPct val="20000"/>
              </a:spcBef>
            </a:pPr>
            <a:r>
              <a:rPr lang="en-US" sz="2800" dirty="0" smtClean="0">
                <a:solidFill>
                  <a:srgbClr val="FFFFFF"/>
                </a:solidFill>
              </a:rPr>
              <a:t>Teachers</a:t>
            </a:r>
            <a:endParaRPr lang="en-US" sz="2800" dirty="0">
              <a:solidFill>
                <a:srgbClr val="FFFFFF"/>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381000" y="76200"/>
            <a:ext cx="8305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0" name="Picture 2"/>
          <p:cNvPicPr>
            <a:picLocks noChangeAspect="1" noChangeArrowheads="1"/>
          </p:cNvPicPr>
          <p:nvPr/>
        </p:nvPicPr>
        <p:blipFill>
          <a:blip r:embed="rId2" cstate="print"/>
          <a:srcRect/>
          <a:stretch>
            <a:fillRect/>
          </a:stretch>
        </p:blipFill>
        <p:spPr bwMode="auto">
          <a:xfrm>
            <a:off x="76200" y="1143000"/>
            <a:ext cx="9144000" cy="5853111"/>
          </a:xfrm>
          <a:prstGeom prst="rect">
            <a:avLst/>
          </a:prstGeom>
          <a:noFill/>
          <a:ln w="9525">
            <a:noFill/>
            <a:miter lim="800000"/>
            <a:headEnd/>
            <a:tailEnd/>
          </a:ln>
        </p:spPr>
      </p:pic>
      <p:sp>
        <p:nvSpPr>
          <p:cNvPr id="3" name="TextBox 2"/>
          <p:cNvSpPr txBox="1"/>
          <p:nvPr/>
        </p:nvSpPr>
        <p:spPr>
          <a:xfrm>
            <a:off x="381000" y="76200"/>
            <a:ext cx="8382000" cy="830997"/>
          </a:xfrm>
          <a:prstGeom prst="rect">
            <a:avLst/>
          </a:prstGeom>
          <a:noFill/>
        </p:spPr>
        <p:txBody>
          <a:bodyPr wrap="square" rtlCol="0">
            <a:spAutoFit/>
          </a:bodyPr>
          <a:lstStyle/>
          <a:p>
            <a:r>
              <a:rPr lang="en-US" sz="2400" dirty="0" smtClean="0">
                <a:solidFill>
                  <a:schemeClr val="bg1"/>
                </a:solidFill>
              </a:rPr>
              <a:t>Easy to insert Google Calendar into your iGoogle homepage and students can have access immediately to your events</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Disadvantages</a:t>
            </a:r>
            <a:endParaRPr lang="en-US" sz="3200" dirty="0"/>
          </a:p>
        </p:txBody>
      </p:sp>
      <p:sp>
        <p:nvSpPr>
          <p:cNvPr id="5" name="Content Placeholder 4"/>
          <p:cNvSpPr>
            <a:spLocks noGrp="1"/>
          </p:cNvSpPr>
          <p:nvPr>
            <p:ph sz="quarter" idx="2"/>
          </p:nvPr>
        </p:nvSpPr>
        <p:spPr>
          <a:xfrm>
            <a:off x="457200" y="1444294"/>
            <a:ext cx="7772400" cy="4042106"/>
          </a:xfrm>
        </p:spPr>
        <p:txBody>
          <a:bodyPr>
            <a:normAutofit/>
          </a:bodyPr>
          <a:lstStyle/>
          <a:p>
            <a:r>
              <a:rPr lang="en-US" sz="2800" dirty="0" smtClean="0"/>
              <a:t>Requires a Google account and email address </a:t>
            </a:r>
          </a:p>
          <a:p>
            <a:pPr lvl="1"/>
            <a:r>
              <a:rPr lang="en-US" sz="2800" dirty="0" smtClean="0"/>
              <a:t>(However – both are free)</a:t>
            </a:r>
          </a:p>
          <a:p>
            <a:r>
              <a:rPr lang="en-US" sz="2800" dirty="0" smtClean="0"/>
              <a:t>Offline gives you read only access</a:t>
            </a:r>
          </a:p>
          <a:p>
            <a:r>
              <a:rPr lang="en-US" sz="2800" dirty="0" smtClean="0"/>
              <a:t>Possible to have information deleted or modified on calendar</a:t>
            </a:r>
          </a:p>
          <a:p>
            <a:r>
              <a:rPr lang="en-US" sz="2800" dirty="0" smtClean="0"/>
              <a:t>Issue of Double Syncing</a:t>
            </a:r>
          </a:p>
          <a:p>
            <a:endParaRPr lang="en-US" sz="2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2286000" y="457200"/>
            <a:ext cx="5029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57200" y="3551237"/>
            <a:ext cx="8229600" cy="3306763"/>
          </a:xfrm>
          <a:prstGeom prst="rect">
            <a:avLst/>
          </a:prstGeom>
        </p:spPr>
        <p:txBody>
          <a:bodyPr>
            <a:normAutofit fontScale="92500" lnSpcReduction="20000"/>
          </a:bodyPr>
          <a:lstStyle/>
          <a:p>
            <a:pPr>
              <a:buNone/>
            </a:pPr>
            <a:r>
              <a:rPr lang="en-US" sz="3200" dirty="0" smtClean="0"/>
              <a:t>Overall Impression of Google Calendar : </a:t>
            </a:r>
          </a:p>
          <a:p>
            <a:pPr>
              <a:buNone/>
            </a:pPr>
            <a:endParaRPr lang="en-US" sz="3200" dirty="0" smtClean="0"/>
          </a:p>
          <a:p>
            <a:r>
              <a:rPr lang="en-US" sz="3200" dirty="0" smtClean="0"/>
              <a:t>Reinforces organizational skills in the classroom, personal life, and professional life for teachers as well as students. </a:t>
            </a:r>
          </a:p>
          <a:p>
            <a:pPr>
              <a:buNone/>
            </a:pPr>
            <a:endParaRPr lang="en-US" sz="3200" dirty="0" smtClean="0"/>
          </a:p>
          <a:p>
            <a:r>
              <a:rPr lang="en-US" sz="3200" dirty="0" smtClean="0"/>
              <a:t>Cost is right for any Educational institute </a:t>
            </a:r>
          </a:p>
        </p:txBody>
      </p:sp>
      <p:pic>
        <p:nvPicPr>
          <p:cNvPr id="5122" name="Picture 2" descr="http://1.bp.blogspot.com/-3Z3okX9rMYE/TaXbWls0XKI/AAAAAAAABg8/ibVxKlLQh-s/s1600/google+calendar+logo.png"/>
          <p:cNvPicPr>
            <a:picLocks noChangeAspect="1" noChangeArrowheads="1"/>
          </p:cNvPicPr>
          <p:nvPr/>
        </p:nvPicPr>
        <p:blipFill>
          <a:blip r:embed="rId2" cstate="print"/>
          <a:srcRect/>
          <a:stretch>
            <a:fillRect/>
          </a:stretch>
        </p:blipFill>
        <p:spPr bwMode="auto">
          <a:xfrm>
            <a:off x="304800" y="609600"/>
            <a:ext cx="1371600" cy="1038225"/>
          </a:xfrm>
          <a:prstGeom prst="rect">
            <a:avLst/>
          </a:prstGeom>
          <a:noFill/>
        </p:spPr>
      </p:pic>
      <p:pic>
        <p:nvPicPr>
          <p:cNvPr id="5126" name="Picture 6" descr="http://4.bp.blogspot.com/-Y6e3pSiHQLk/TaTbkCatAjI/AAAAAAAAADA/rduNuogOOxM/s1600/favicon.png"/>
          <p:cNvPicPr>
            <a:picLocks noChangeAspect="1" noChangeArrowheads="1"/>
          </p:cNvPicPr>
          <p:nvPr/>
        </p:nvPicPr>
        <p:blipFill>
          <a:blip r:embed="rId3" cstate="print"/>
          <a:srcRect/>
          <a:stretch>
            <a:fillRect/>
          </a:stretch>
        </p:blipFill>
        <p:spPr bwMode="auto">
          <a:xfrm>
            <a:off x="228600" y="1821080"/>
            <a:ext cx="1981200" cy="969745"/>
          </a:xfrm>
          <a:prstGeom prst="rect">
            <a:avLst/>
          </a:prstGeom>
          <a:noFill/>
        </p:spPr>
      </p:pic>
      <p:sp>
        <p:nvSpPr>
          <p:cNvPr id="6" name="Rectangle 5"/>
          <p:cNvSpPr/>
          <p:nvPr/>
        </p:nvSpPr>
        <p:spPr>
          <a:xfrm>
            <a:off x="2286000" y="457200"/>
            <a:ext cx="5181600" cy="3046988"/>
          </a:xfrm>
          <a:prstGeom prst="rect">
            <a:avLst/>
          </a:prstGeom>
        </p:spPr>
        <p:txBody>
          <a:bodyPr wrap="square">
            <a:spAutoFit/>
          </a:bodyPr>
          <a:lstStyle/>
          <a:p>
            <a:r>
              <a:rPr lang="en-US" sz="2400" dirty="0" smtClean="0">
                <a:solidFill>
                  <a:schemeClr val="bg1"/>
                </a:solidFill>
                <a:effectLst>
                  <a:outerShdw blurRad="38100" dist="38100" dir="2700000" algn="tl">
                    <a:srgbClr val="000000">
                      <a:alpha val="43137"/>
                    </a:srgbClr>
                  </a:outerShdw>
                </a:effectLst>
              </a:rPr>
              <a:t>Recent news: </a:t>
            </a:r>
          </a:p>
          <a:p>
            <a:endParaRPr lang="en-US" sz="2400" dirty="0" smtClean="0">
              <a:solidFill>
                <a:schemeClr val="bg1"/>
              </a:solidFill>
            </a:endParaRPr>
          </a:p>
          <a:p>
            <a:r>
              <a:rPr lang="en-US" sz="2400" dirty="0" smtClean="0">
                <a:solidFill>
                  <a:schemeClr val="bg1"/>
                </a:solidFill>
                <a:effectLst>
                  <a:outerShdw blurRad="38100" dist="38100" dir="2700000" algn="tl">
                    <a:srgbClr val="000000">
                      <a:alpha val="43137"/>
                    </a:srgbClr>
                  </a:outerShdw>
                </a:effectLst>
              </a:rPr>
              <a:t>An icon will now display the actual current date, making Google Calendar even more useful.  By just looking at your browser tab you can check the date.</a:t>
            </a:r>
            <a:br>
              <a:rPr lang="en-US" sz="2400" dirty="0" smtClean="0">
                <a:solidFill>
                  <a:schemeClr val="bg1"/>
                </a:solidFill>
                <a:effectLst>
                  <a:outerShdw blurRad="38100" dist="38100" dir="2700000" algn="tl">
                    <a:srgbClr val="000000">
                      <a:alpha val="43137"/>
                    </a:srgbClr>
                  </a:outerShdw>
                </a:effectLst>
              </a:rPr>
            </a:br>
            <a:endParaRPr lang="en-US" sz="2400" dirty="0">
              <a:solidFill>
                <a:schemeClr val="bg1"/>
              </a:solidFill>
              <a:effectLst>
                <a:outerShdw blurRad="38100" dist="38100" dir="2700000" algn="tl">
                  <a:srgbClr val="000000">
                    <a:alpha val="43137"/>
                  </a:srgbClr>
                </a:outerShdw>
              </a:effectLst>
            </a:endParaRPr>
          </a:p>
        </p:txBody>
      </p:sp>
      <p:pic>
        <p:nvPicPr>
          <p:cNvPr id="5130" name="Picture 10" descr="http://nedroid.com/imagesb/splash-new.gif"/>
          <p:cNvPicPr>
            <a:picLocks noChangeAspect="1" noChangeArrowheads="1"/>
          </p:cNvPicPr>
          <p:nvPr/>
        </p:nvPicPr>
        <p:blipFill>
          <a:blip r:embed="rId4" cstate="print"/>
          <a:srcRect/>
          <a:stretch>
            <a:fillRect/>
          </a:stretch>
        </p:blipFill>
        <p:spPr bwMode="auto">
          <a:xfrm>
            <a:off x="7332132" y="228600"/>
            <a:ext cx="1735668" cy="1600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914400" y="304800"/>
            <a:ext cx="2438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04800" y="228600"/>
            <a:ext cx="3673548" cy="685800"/>
          </a:xfrm>
        </p:spPr>
        <p:txBody>
          <a:bodyPr>
            <a:normAutofit/>
          </a:bodyPr>
          <a:lstStyle/>
          <a:p>
            <a:r>
              <a:rPr lang="en-US" sz="2800" dirty="0" smtClean="0">
                <a:solidFill>
                  <a:schemeClr val="bg1"/>
                </a:solidFill>
              </a:rPr>
              <a:t>Advantages</a:t>
            </a:r>
            <a:endParaRPr lang="en-US" sz="2800" dirty="0">
              <a:solidFill>
                <a:schemeClr val="bg1"/>
              </a:solidFill>
            </a:endParaRPr>
          </a:p>
        </p:txBody>
      </p:sp>
      <p:sp>
        <p:nvSpPr>
          <p:cNvPr id="2" name="Content Placeholder 1"/>
          <p:cNvSpPr>
            <a:spLocks noGrp="1"/>
          </p:cNvSpPr>
          <p:nvPr>
            <p:ph idx="1"/>
          </p:nvPr>
        </p:nvSpPr>
        <p:spPr>
          <a:xfrm>
            <a:off x="457200" y="1219200"/>
            <a:ext cx="8229600" cy="4525963"/>
          </a:xfrm>
          <a:prstGeom prst="rect">
            <a:avLst/>
          </a:prstGeom>
        </p:spPr>
        <p:txBody>
          <a:bodyPr>
            <a:noAutofit/>
          </a:bodyPr>
          <a:lstStyle/>
          <a:p>
            <a:r>
              <a:rPr lang="en-US" sz="2800" dirty="0" smtClean="0"/>
              <a:t>Sign up is Simple</a:t>
            </a:r>
          </a:p>
          <a:p>
            <a:r>
              <a:rPr lang="en-US" sz="2800" dirty="0" smtClean="0"/>
              <a:t>Upload Contacts from other accounts </a:t>
            </a:r>
          </a:p>
          <a:p>
            <a:r>
              <a:rPr lang="en-US" sz="2800" dirty="0" smtClean="0"/>
              <a:t>Web-based so you can access from anywhere</a:t>
            </a:r>
          </a:p>
          <a:p>
            <a:r>
              <a:rPr lang="en-US" sz="2800" dirty="0" smtClean="0"/>
              <a:t>Offers 7 GB of email storage per user</a:t>
            </a:r>
          </a:p>
          <a:p>
            <a:r>
              <a:rPr lang="en-US" sz="2800" dirty="0" smtClean="0"/>
              <a:t>No software or maintenance</a:t>
            </a:r>
          </a:p>
          <a:p>
            <a:r>
              <a:rPr lang="en-US" sz="2800" dirty="0" smtClean="0"/>
              <a:t>Allows access to all Google Apps</a:t>
            </a:r>
          </a:p>
          <a:p>
            <a:r>
              <a:rPr lang="en-US" sz="2800" dirty="0" smtClean="0"/>
              <a:t>Transferable from existing email accounts; allowing you to still send replies from original email accounts </a:t>
            </a:r>
          </a:p>
          <a:p>
            <a:r>
              <a:rPr lang="en-US" sz="2800" dirty="0" smtClean="0"/>
              <a:t>Access on a Smartphone</a:t>
            </a:r>
          </a:p>
          <a:p>
            <a:r>
              <a:rPr lang="en-US" sz="2800" dirty="0" smtClean="0"/>
              <a:t>Chat available for those in contact list</a:t>
            </a:r>
            <a:endParaRPr lang="en-US" sz="2800" dirty="0"/>
          </a:p>
        </p:txBody>
      </p:sp>
      <p:pic>
        <p:nvPicPr>
          <p:cNvPr id="4098" name="Picture 2" descr="http://t2.gstatic.com/images?q=tbn:ANd9GcSGMN2arTDnbi0CFTw2eer9SnCC0LiKK_btz1WhMVLPE9em23EqPyd-Lj3R">
            <a:hlinkClick r:id="rId2"/>
          </p:cNvPr>
          <p:cNvPicPr>
            <a:picLocks noChangeAspect="1" noChangeArrowheads="1"/>
          </p:cNvPicPr>
          <p:nvPr/>
        </p:nvPicPr>
        <p:blipFill>
          <a:blip r:embed="rId3" cstate="print"/>
          <a:srcRect/>
          <a:stretch>
            <a:fillRect/>
          </a:stretch>
        </p:blipFill>
        <p:spPr bwMode="auto">
          <a:xfrm rot="790115">
            <a:off x="6059091" y="480212"/>
            <a:ext cx="2828322" cy="116693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914400" y="6096000"/>
            <a:ext cx="2895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127000"/>
            <a:ext cx="5602224" cy="1041400"/>
          </a:xfrm>
        </p:spPr>
        <p:txBody>
          <a:bodyPr>
            <a:normAutofit/>
          </a:bodyPr>
          <a:lstStyle/>
          <a:p>
            <a:r>
              <a:rPr lang="en-US" sz="2800" dirty="0" smtClean="0"/>
              <a:t>Application of Email </a:t>
            </a:r>
            <a:endParaRPr lang="en-US" sz="2800" dirty="0"/>
          </a:p>
        </p:txBody>
      </p:sp>
      <p:sp>
        <p:nvSpPr>
          <p:cNvPr id="3" name="Text Placeholder 2"/>
          <p:cNvSpPr>
            <a:spLocks noGrp="1"/>
          </p:cNvSpPr>
          <p:nvPr>
            <p:ph type="body" idx="2"/>
          </p:nvPr>
        </p:nvSpPr>
        <p:spPr>
          <a:xfrm>
            <a:off x="104775" y="76200"/>
            <a:ext cx="3629025" cy="1812925"/>
          </a:xfrm>
        </p:spPr>
        <p:txBody>
          <a:bodyPr>
            <a:normAutofit/>
          </a:bodyPr>
          <a:lstStyle/>
          <a:p>
            <a:r>
              <a:rPr lang="en-US" sz="2800" dirty="0" smtClean="0"/>
              <a:t>Classroom </a:t>
            </a:r>
          </a:p>
          <a:p>
            <a:endParaRPr lang="en-US" sz="2800" dirty="0"/>
          </a:p>
        </p:txBody>
      </p:sp>
      <p:sp>
        <p:nvSpPr>
          <p:cNvPr id="4" name="Content Placeholder 3"/>
          <p:cNvSpPr>
            <a:spLocks noGrp="1"/>
          </p:cNvSpPr>
          <p:nvPr>
            <p:ph sz="half" idx="1"/>
          </p:nvPr>
        </p:nvSpPr>
        <p:spPr>
          <a:xfrm>
            <a:off x="-457200" y="1066801"/>
            <a:ext cx="4267200" cy="4876800"/>
          </a:xfrm>
        </p:spPr>
        <p:txBody>
          <a:bodyPr>
            <a:noAutofit/>
          </a:bodyPr>
          <a:lstStyle/>
          <a:p>
            <a:r>
              <a:rPr lang="en-US" sz="2800" dirty="0" smtClean="0"/>
              <a:t>Parent and Students can sub-email addresses</a:t>
            </a:r>
          </a:p>
          <a:p>
            <a:pPr lvl="1"/>
            <a:r>
              <a:rPr lang="en-US" sz="2800" dirty="0" smtClean="0"/>
              <a:t>Allows for Organizing of incoming emails based on student</a:t>
            </a:r>
          </a:p>
          <a:p>
            <a:pPr lvl="1"/>
            <a:r>
              <a:rPr lang="en-US" sz="2800" dirty="0" smtClean="0"/>
              <a:t>Example: </a:t>
            </a:r>
          </a:p>
          <a:p>
            <a:pPr lvl="2"/>
            <a:r>
              <a:rPr lang="en-US" sz="2800" dirty="0" smtClean="0"/>
              <a:t>Teacher email account: </a:t>
            </a:r>
          </a:p>
        </p:txBody>
      </p:sp>
      <p:pic>
        <p:nvPicPr>
          <p:cNvPr id="5" name="Picture 12"/>
          <p:cNvPicPr>
            <a:picLocks noChangeAspect="1" noChangeArrowheads="1"/>
          </p:cNvPicPr>
          <p:nvPr/>
        </p:nvPicPr>
        <p:blipFill>
          <a:blip r:embed="rId2" cstate="print"/>
          <a:srcRect/>
          <a:stretch>
            <a:fillRect/>
          </a:stretch>
        </p:blipFill>
        <p:spPr bwMode="auto">
          <a:xfrm>
            <a:off x="3886200" y="619125"/>
            <a:ext cx="5410200" cy="5553075"/>
          </a:xfrm>
          <a:prstGeom prst="rect">
            <a:avLst/>
          </a:prstGeom>
          <a:noFill/>
          <a:ln w="9525">
            <a:noFill/>
            <a:miter lim="800000"/>
            <a:headEnd/>
            <a:tailEnd/>
          </a:ln>
        </p:spPr>
      </p:pic>
      <p:sp>
        <p:nvSpPr>
          <p:cNvPr id="6" name="TextBox 5"/>
          <p:cNvSpPr txBox="1"/>
          <p:nvPr/>
        </p:nvSpPr>
        <p:spPr>
          <a:xfrm>
            <a:off x="0" y="6019800"/>
            <a:ext cx="9213297" cy="830997"/>
          </a:xfrm>
          <a:prstGeom prst="rect">
            <a:avLst/>
          </a:prstGeom>
          <a:noFill/>
        </p:spPr>
        <p:txBody>
          <a:bodyPr wrap="square" rtlCol="0">
            <a:spAutoFit/>
          </a:bodyPr>
          <a:lstStyle/>
          <a:p>
            <a:pPr lvl="2"/>
            <a:r>
              <a:rPr lang="en-US" sz="2400" dirty="0" smtClean="0">
                <a:solidFill>
                  <a:schemeClr val="bg1"/>
                </a:solidFill>
                <a:hlinkClick r:id="rId3"/>
              </a:rPr>
              <a:t>llkissner@gmail.com</a:t>
            </a:r>
            <a:r>
              <a:rPr lang="en-US" sz="2400" dirty="0" smtClean="0">
                <a:solidFill>
                  <a:schemeClr val="bg1"/>
                </a:solidFill>
              </a:rPr>
              <a:t>      </a:t>
            </a:r>
            <a:r>
              <a:rPr lang="en-US" sz="2400" dirty="0" smtClean="0"/>
              <a:t>                                                                      Student email account: </a:t>
            </a:r>
            <a:r>
              <a:rPr lang="en-US" sz="2400" dirty="0" err="1" smtClean="0"/>
              <a:t>Llkissner+tarrynkissner@gmail.com</a:t>
            </a:r>
            <a:r>
              <a:rPr lang="en-US" sz="2400" dirty="0" smtClean="0"/>
              <a:t> </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Disadvantages</a:t>
            </a:r>
            <a:endParaRPr lang="en-US" sz="2800" dirty="0"/>
          </a:p>
        </p:txBody>
      </p:sp>
      <p:sp>
        <p:nvSpPr>
          <p:cNvPr id="5" name="Content Placeholder 4"/>
          <p:cNvSpPr>
            <a:spLocks noGrp="1"/>
          </p:cNvSpPr>
          <p:nvPr>
            <p:ph sz="quarter" idx="2"/>
          </p:nvPr>
        </p:nvSpPr>
        <p:spPr>
          <a:xfrm>
            <a:off x="457200" y="1444294"/>
            <a:ext cx="7772400" cy="2975306"/>
          </a:xfrm>
        </p:spPr>
        <p:txBody>
          <a:bodyPr>
            <a:normAutofit fontScale="92500" lnSpcReduction="10000"/>
          </a:bodyPr>
          <a:lstStyle/>
          <a:p>
            <a:r>
              <a:rPr lang="en-US" sz="2800" dirty="0" smtClean="0"/>
              <a:t>Regulating Email Accounts</a:t>
            </a:r>
          </a:p>
          <a:p>
            <a:pPr>
              <a:buNone/>
            </a:pPr>
            <a:endParaRPr lang="en-US" sz="2800" dirty="0" smtClean="0"/>
          </a:p>
          <a:p>
            <a:pPr lvl="1"/>
            <a:r>
              <a:rPr lang="en-US" sz="2800" dirty="0" smtClean="0"/>
              <a:t>Current school email accounts are monitored by the State as well as technology administrators in districts</a:t>
            </a:r>
          </a:p>
          <a:p>
            <a:pPr lvl="1">
              <a:buNone/>
            </a:pPr>
            <a:endParaRPr lang="en-US" sz="2800" dirty="0" smtClean="0"/>
          </a:p>
          <a:p>
            <a:pPr lvl="1"/>
            <a:r>
              <a:rPr lang="en-US" sz="2800" dirty="0" smtClean="0"/>
              <a:t>Chat Function</a:t>
            </a:r>
          </a:p>
          <a:p>
            <a:endParaRPr lang="en-US" sz="2800" dirty="0" smtClean="0"/>
          </a:p>
          <a:p>
            <a:endParaRPr lang="en-US" sz="28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228600" y="4876800"/>
            <a:ext cx="81534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76200" y="-152400"/>
            <a:ext cx="5486400" cy="1219200"/>
          </a:xfrm>
        </p:spPr>
        <p:txBody>
          <a:bodyPr>
            <a:normAutofit/>
          </a:bodyPr>
          <a:lstStyle/>
          <a:p>
            <a:r>
              <a:rPr lang="en-US" sz="2800" dirty="0" smtClean="0"/>
              <a:t>Overall Benefit to Gmail	</a:t>
            </a:r>
            <a:br>
              <a:rPr lang="en-US" sz="2800" dirty="0" smtClean="0"/>
            </a:br>
            <a:endParaRPr lang="en-US" sz="2800" dirty="0"/>
          </a:p>
        </p:txBody>
      </p:sp>
      <p:sp>
        <p:nvSpPr>
          <p:cNvPr id="2" name="Content Placeholder 1"/>
          <p:cNvSpPr>
            <a:spLocks noGrp="1"/>
          </p:cNvSpPr>
          <p:nvPr>
            <p:ph idx="1"/>
          </p:nvPr>
        </p:nvSpPr>
        <p:spPr>
          <a:xfrm>
            <a:off x="76200" y="609600"/>
            <a:ext cx="8839200" cy="6248400"/>
          </a:xfrm>
          <a:prstGeom prst="rect">
            <a:avLst/>
          </a:prstGeom>
        </p:spPr>
        <p:txBody>
          <a:bodyPr>
            <a:noAutofit/>
          </a:bodyPr>
          <a:lstStyle/>
          <a:p>
            <a:pPr lvl="1"/>
            <a:r>
              <a:rPr lang="en-US" sz="2400" dirty="0" smtClean="0"/>
              <a:t>The Students are now enjoying the benefits of the switch to Gmail.  With 7 GB of storage, they no longer have to delete their emails.” (Case Study)</a:t>
            </a:r>
          </a:p>
          <a:p>
            <a:pPr lvl="1">
              <a:buNone/>
            </a:pPr>
            <a:endParaRPr lang="en-US" sz="2400" dirty="0" smtClean="0"/>
          </a:p>
          <a:p>
            <a:pPr lvl="1"/>
            <a:r>
              <a:rPr lang="en-US" sz="2400" dirty="0" smtClean="0"/>
              <a:t>“Total cost of ownership was reduced by approximately 66%.” (Case Study)</a:t>
            </a:r>
          </a:p>
          <a:p>
            <a:pPr lvl="1" algn="r">
              <a:buNone/>
            </a:pPr>
            <a:r>
              <a:rPr lang="en-US" sz="2400" dirty="0" smtClean="0"/>
              <a:t>New South Wales Government</a:t>
            </a:r>
          </a:p>
          <a:p>
            <a:pPr lvl="1" algn="r">
              <a:buNone/>
            </a:pPr>
            <a:r>
              <a:rPr lang="en-US" sz="2400" dirty="0" smtClean="0"/>
              <a:t>Department of Education and Training</a:t>
            </a:r>
          </a:p>
          <a:p>
            <a:pPr lvl="1" algn="r">
              <a:buNone/>
            </a:pPr>
            <a:r>
              <a:rPr lang="en-US" sz="2400" dirty="0" smtClean="0"/>
              <a:t>2010</a:t>
            </a:r>
          </a:p>
          <a:p>
            <a:pPr lvl="1" algn="r">
              <a:buNone/>
            </a:pPr>
            <a:endParaRPr lang="en-US" sz="800" dirty="0" smtClean="0"/>
          </a:p>
          <a:p>
            <a:pPr lvl="1" algn="r">
              <a:buNone/>
            </a:pPr>
            <a:endParaRPr lang="en-US" sz="2400" dirty="0" smtClean="0"/>
          </a:p>
          <a:p>
            <a:r>
              <a:rPr lang="en-US" sz="2400" dirty="0" smtClean="0">
                <a:solidFill>
                  <a:schemeClr val="bg1"/>
                </a:solidFill>
              </a:rPr>
              <a:t>Phasing in of Google Calendar and Gmail into an educational setting sets the stage for the integration of Google Apps in the classroom offering additional digital tools to create authentic learning situations. </a:t>
            </a:r>
            <a:endParaRPr lang="en-US" sz="2400" dirty="0">
              <a:solidFill>
                <a:schemeClr val="bg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fontScale="90000"/>
          </a:bodyPr>
          <a:lstStyle/>
          <a:p>
            <a:r>
              <a:rPr lang="en-US" dirty="0" smtClean="0"/>
              <a:t>INTEGRATION~ </a:t>
            </a:r>
            <a:r>
              <a:rPr lang="en-US" sz="3600" dirty="0" smtClean="0"/>
              <a:t>The use of technology to enhance learning</a:t>
            </a:r>
            <a:endParaRPr lang="en-US" dirty="0"/>
          </a:p>
        </p:txBody>
      </p:sp>
      <p:sp>
        <p:nvSpPr>
          <p:cNvPr id="3" name="Subtitle 2"/>
          <p:cNvSpPr>
            <a:spLocks noGrp="1"/>
          </p:cNvSpPr>
          <p:nvPr>
            <p:ph type="subTitle" idx="1"/>
          </p:nvPr>
        </p:nvSpPr>
        <p:spPr/>
        <p:txBody>
          <a:bodyPr/>
          <a:lstStyle/>
          <a:p>
            <a:r>
              <a:rPr lang="en-US" dirty="0" smtClean="0"/>
              <a:t>By: Toni Watt</a:t>
            </a:r>
            <a:endParaRPr lang="en-US" dirty="0"/>
          </a:p>
        </p:txBody>
      </p:sp>
      <p:pic>
        <p:nvPicPr>
          <p:cNvPr id="5" name="Picture 4" descr="WATT.jpg"/>
          <p:cNvPicPr>
            <a:picLocks noChangeAspect="1"/>
          </p:cNvPicPr>
          <p:nvPr/>
        </p:nvPicPr>
        <p:blipFill>
          <a:blip r:embed="rId3" cstate="print"/>
          <a:stretch>
            <a:fillRect/>
          </a:stretch>
        </p:blipFill>
        <p:spPr>
          <a:xfrm>
            <a:off x="2057400" y="2463800"/>
            <a:ext cx="5105400" cy="3022600"/>
          </a:xfrm>
          <a:prstGeom prst="rect">
            <a:avLst/>
          </a:prstGeom>
          <a:scene3d>
            <a:camera prst="orthographicFront"/>
            <a:lightRig rig="threePt" dir="t"/>
          </a:scene3d>
          <a:sp3d>
            <a:bevelT w="139700" prst="convex"/>
          </a:sp3d>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924800" cy="914400"/>
          </a:xfrm>
        </p:spPr>
        <p:txBody>
          <a:bodyPr/>
          <a:lstStyle/>
          <a:p>
            <a:pPr algn="ctr"/>
            <a:r>
              <a:rPr lang="en-US" b="0" dirty="0" smtClean="0"/>
              <a:t>Webinar Goals</a:t>
            </a:r>
            <a:endParaRPr lang="en-US" b="0" dirty="0"/>
          </a:p>
        </p:txBody>
      </p:sp>
      <p:sp>
        <p:nvSpPr>
          <p:cNvPr id="3" name="Text Placeholder 2"/>
          <p:cNvSpPr>
            <a:spLocks noGrp="1"/>
          </p:cNvSpPr>
          <p:nvPr>
            <p:ph type="body" idx="1"/>
          </p:nvPr>
        </p:nvSpPr>
        <p:spPr>
          <a:xfrm>
            <a:off x="1143000" y="1905000"/>
            <a:ext cx="6172200" cy="3505200"/>
          </a:xfrm>
        </p:spPr>
        <p:txBody>
          <a:bodyPr>
            <a:noAutofit/>
          </a:bodyPr>
          <a:lstStyle/>
          <a:p>
            <a:pPr marL="285750" lvl="0" indent="-285750">
              <a:buFont typeface="Arial" pitchFamily="34" charset="0"/>
              <a:buChar char="•"/>
            </a:pPr>
            <a:r>
              <a:rPr lang="en-US" sz="2400" dirty="0" smtClean="0"/>
              <a:t>As a result of integrating Google Applications students will be able to effectively select and use specific digital tools to support authentic lifelong learning.</a:t>
            </a:r>
          </a:p>
          <a:p>
            <a:pPr marL="285750" lvl="0" indent="-285750">
              <a:buFont typeface="Arial" pitchFamily="34" charset="0"/>
              <a:buChar char="•"/>
            </a:pPr>
            <a:endParaRPr lang="en-US" sz="2400" dirty="0" smtClean="0"/>
          </a:p>
          <a:p>
            <a:pPr marL="285750" lvl="0" indent="-285750">
              <a:buFont typeface="Arial" pitchFamily="34" charset="0"/>
              <a:buChar char="•"/>
            </a:pPr>
            <a:endParaRPr lang="en-US" sz="2400" dirty="0" smtClean="0"/>
          </a:p>
          <a:p>
            <a:pPr marL="285750" lvl="0" indent="-285750">
              <a:buFont typeface="Arial" pitchFamily="34" charset="0"/>
              <a:buChar char="•"/>
            </a:pPr>
            <a:r>
              <a:rPr lang="en-US" sz="2400" dirty="0" smtClean="0"/>
              <a:t>Facilitate </a:t>
            </a:r>
            <a:r>
              <a:rPr lang="en-US" sz="2400" dirty="0"/>
              <a:t>and incorporate various types of Google Applications into the classroom in order to engage and properly prepare students with 21</a:t>
            </a:r>
            <a:r>
              <a:rPr lang="en-US" sz="2400" baseline="30000" dirty="0"/>
              <a:t>st</a:t>
            </a:r>
            <a:r>
              <a:rPr lang="en-US" sz="2400" dirty="0"/>
              <a:t> </a:t>
            </a:r>
            <a:r>
              <a:rPr lang="en-US" sz="2400" dirty="0" smtClean="0"/>
              <a:t>century technological </a:t>
            </a:r>
            <a:r>
              <a:rPr lang="en-US" sz="2400" dirty="0"/>
              <a:t>abilities. </a:t>
            </a:r>
          </a:p>
          <a:p>
            <a:endParaRPr lang="en-US" sz="2400" dirty="0"/>
          </a:p>
        </p:txBody>
      </p:sp>
    </p:spTree>
    <p:extLst>
      <p:ext uri="{BB962C8B-B14F-4D97-AF65-F5344CB8AC3E}">
        <p14:creationId xmlns:p14="http://schemas.microsoft.com/office/powerpoint/2010/main" xmlns="" val="8129705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Advantages/Disadvantages</a:t>
            </a:r>
            <a:br>
              <a:rPr lang="en-US" dirty="0" smtClean="0"/>
            </a:br>
            <a:r>
              <a:rPr lang="en-US" dirty="0" smtClean="0"/>
              <a:t> of Google Docs</a:t>
            </a:r>
            <a:endParaRPr lang="en-US" dirty="0"/>
          </a:p>
        </p:txBody>
      </p:sp>
      <p:sp>
        <p:nvSpPr>
          <p:cNvPr id="11" name="TextBox 10"/>
          <p:cNvSpPr txBox="1"/>
          <p:nvPr/>
        </p:nvSpPr>
        <p:spPr>
          <a:xfrm>
            <a:off x="1447800" y="2286000"/>
            <a:ext cx="6705600" cy="1015663"/>
          </a:xfrm>
          <a:prstGeom prst="rect">
            <a:avLst/>
          </a:prstGeom>
          <a:noFill/>
        </p:spPr>
        <p:txBody>
          <a:bodyPr wrap="square" rtlCol="0">
            <a:spAutoFit/>
          </a:bodyPr>
          <a:lstStyle/>
          <a:p>
            <a:pPr algn="ctr"/>
            <a:r>
              <a:rPr lang="en-US" sz="2400" b="1" dirty="0" smtClean="0">
                <a:solidFill>
                  <a:prstClr val="white"/>
                </a:solidFill>
              </a:rPr>
              <a:t>VIEW  VIDEO</a:t>
            </a:r>
          </a:p>
          <a:p>
            <a:endParaRPr lang="en-US" dirty="0" smtClean="0">
              <a:solidFill>
                <a:prstClr val="white"/>
              </a:solidFill>
            </a:endParaRPr>
          </a:p>
          <a:p>
            <a:r>
              <a:rPr lang="en-US" dirty="0" smtClean="0">
                <a:solidFill>
                  <a:prstClr val="white"/>
                </a:solidFill>
              </a:rPr>
              <a:t>http://animoto.com/play/JfNWvzCVmXUmg5YYWPwheQ</a:t>
            </a:r>
            <a:endParaRPr lang="en-US" dirty="0">
              <a:solidFill>
                <a:prstClr val="white"/>
              </a:solidFill>
            </a:endParaRPr>
          </a:p>
        </p:txBody>
      </p:sp>
    </p:spTree>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descr="C:\Users\twatt\Desktop\ScreenShot008.jpg"/>
          <p:cNvPicPr>
            <a:picLocks noChangeAspect="1" noChangeArrowheads="1"/>
          </p:cNvPicPr>
          <p:nvPr/>
        </p:nvPicPr>
        <p:blipFill>
          <a:blip r:embed="rId2" cstate="print"/>
          <a:srcRect/>
          <a:stretch>
            <a:fillRect/>
          </a:stretch>
        </p:blipFill>
        <p:spPr bwMode="auto">
          <a:xfrm>
            <a:off x="381000" y="1600200"/>
            <a:ext cx="8124825" cy="5257800"/>
          </a:xfrm>
          <a:prstGeom prst="rect">
            <a:avLst/>
          </a:prstGeom>
          <a:noFill/>
        </p:spPr>
      </p:pic>
      <p:sp>
        <p:nvSpPr>
          <p:cNvPr id="5" name="Title 1"/>
          <p:cNvSpPr>
            <a:spLocks noGrp="1"/>
          </p:cNvSpPr>
          <p:nvPr>
            <p:ph type="title"/>
          </p:nvPr>
        </p:nvSpPr>
        <p:spPr/>
        <p:txBody>
          <a:bodyPr>
            <a:normAutofit fontScale="90000"/>
          </a:bodyPr>
          <a:lstStyle/>
          <a:p>
            <a:r>
              <a:rPr lang="en-US" dirty="0" smtClean="0"/>
              <a:t>Learning Advantages</a:t>
            </a:r>
            <a:br>
              <a:rPr lang="en-US" dirty="0" smtClean="0"/>
            </a:br>
            <a:r>
              <a:rPr lang="en-US" dirty="0" smtClean="0"/>
              <a:t>of Google Docs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~Google Sites~</a:t>
            </a:r>
            <a:endParaRPr lang="en-US" dirty="0"/>
          </a:p>
        </p:txBody>
      </p:sp>
      <p:pic>
        <p:nvPicPr>
          <p:cNvPr id="5" name="Picture 4" descr="Graph2.jpg"/>
          <p:cNvPicPr>
            <a:picLocks noChangeAspect="1"/>
          </p:cNvPicPr>
          <p:nvPr/>
        </p:nvPicPr>
        <p:blipFill>
          <a:blip r:embed="rId2" cstate="print"/>
          <a:stretch>
            <a:fillRect/>
          </a:stretch>
        </p:blipFill>
        <p:spPr>
          <a:xfrm>
            <a:off x="482600" y="1524000"/>
            <a:ext cx="8178800" cy="3810000"/>
          </a:xfrm>
          <a:prstGeom prst="rect">
            <a:avLst/>
          </a:prstGeom>
          <a:scene3d>
            <a:camera prst="orthographicFront"/>
            <a:lightRig rig="threePt" dir="t"/>
          </a:scene3d>
          <a:sp3d>
            <a:bevelT w="165100" prst="coolSlant"/>
          </a:sp3d>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Advantages of Google Sites</a:t>
            </a:r>
            <a:endParaRPr lang="en-US" dirty="0"/>
          </a:p>
        </p:txBody>
      </p:sp>
      <p:sp>
        <p:nvSpPr>
          <p:cNvPr id="3" name="Text Placeholder 2"/>
          <p:cNvSpPr>
            <a:spLocks noGrp="1"/>
          </p:cNvSpPr>
          <p:nvPr>
            <p:ph type="body" idx="1"/>
          </p:nvPr>
        </p:nvSpPr>
        <p:spPr>
          <a:xfrm>
            <a:off x="1600200" y="2507786"/>
            <a:ext cx="7086600" cy="3207214"/>
          </a:xfrm>
        </p:spPr>
        <p:txBody>
          <a:bodyPr/>
          <a:lstStyle/>
          <a:p>
            <a:pPr marL="530352" indent="-457200">
              <a:buAutoNum type="arabicPeriod"/>
            </a:pPr>
            <a:r>
              <a:rPr lang="en-US" sz="2800" dirty="0" smtClean="0"/>
              <a:t>Student Accountability</a:t>
            </a:r>
          </a:p>
          <a:p>
            <a:pPr marL="530352" indent="-457200">
              <a:buAutoNum type="arabicPeriod"/>
            </a:pPr>
            <a:r>
              <a:rPr lang="en-US" sz="2800" dirty="0" smtClean="0"/>
              <a:t>Discussion Threads</a:t>
            </a:r>
          </a:p>
          <a:p>
            <a:pPr marL="530352" indent="-457200">
              <a:buAutoNum type="arabicPeriod"/>
            </a:pPr>
            <a:r>
              <a:rPr lang="en-US" sz="2800" dirty="0" smtClean="0"/>
              <a:t>Easy Reference</a:t>
            </a:r>
          </a:p>
          <a:p>
            <a:pPr marL="530352" indent="-457200">
              <a:buAutoNum type="arabicPeriod"/>
            </a:pPr>
            <a:r>
              <a:rPr lang="en-US" sz="2800" dirty="0" smtClean="0"/>
              <a:t>Accommodate Special Needs Students</a:t>
            </a:r>
          </a:p>
          <a:p>
            <a:pPr marL="530352" indent="-457200">
              <a:buAutoNum type="arabicPeriod"/>
            </a:pPr>
            <a:r>
              <a:rPr lang="en-US" sz="2800" dirty="0" smtClean="0"/>
              <a:t>May Address Different Learning Styles</a:t>
            </a:r>
          </a:p>
          <a:p>
            <a:pPr marL="530352" indent="-457200">
              <a:buAutoNum type="arabicPeriod"/>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685800" y="2590800"/>
            <a:ext cx="3124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362200" y="19050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828800" y="533400"/>
            <a:ext cx="6019800" cy="1077218"/>
          </a:xfrm>
          <a:prstGeom prst="rect">
            <a:avLst/>
          </a:prstGeom>
          <a:noFill/>
          <a:ln>
            <a:noFill/>
          </a:ln>
        </p:spPr>
        <p:txBody>
          <a:bodyPr wrap="square" rtlCol="0">
            <a:spAutoFit/>
          </a:bodyPr>
          <a:lstStyle/>
          <a:p>
            <a:pPr algn="ctr"/>
            <a:r>
              <a:rPr lang="en-US" sz="3200" dirty="0" smtClean="0">
                <a:solidFill>
                  <a:srgbClr val="CEB966">
                    <a:lumMod val="60000"/>
                    <a:lumOff val="40000"/>
                  </a:srgbClr>
                </a:solidFill>
                <a:latin typeface="Lucida Bright" pitchFamily="18" charset="0"/>
              </a:rPr>
              <a:t>Responsible User Guidelines and Best Practices</a:t>
            </a:r>
            <a:endParaRPr lang="en-US" sz="3200" dirty="0">
              <a:solidFill>
                <a:srgbClr val="CEB966">
                  <a:lumMod val="60000"/>
                  <a:lumOff val="40000"/>
                </a:srgbClr>
              </a:solidFill>
              <a:latin typeface="Lucida Bright" pitchFamily="18" charset="0"/>
            </a:endParaRPr>
          </a:p>
        </p:txBody>
      </p:sp>
      <p:sp>
        <p:nvSpPr>
          <p:cNvPr id="3" name="TextBox 2"/>
          <p:cNvSpPr txBox="1"/>
          <p:nvPr/>
        </p:nvSpPr>
        <p:spPr>
          <a:xfrm>
            <a:off x="685800" y="1905000"/>
            <a:ext cx="5562600" cy="1569660"/>
          </a:xfrm>
          <a:prstGeom prst="rect">
            <a:avLst/>
          </a:prstGeom>
          <a:noFill/>
        </p:spPr>
        <p:txBody>
          <a:bodyPr wrap="square" rtlCol="0">
            <a:spAutoFit/>
          </a:bodyPr>
          <a:lstStyle/>
          <a:p>
            <a:pPr algn="ctr"/>
            <a:r>
              <a:rPr lang="en-US" sz="2400" dirty="0" smtClean="0">
                <a:solidFill>
                  <a:prstClr val="white"/>
                </a:solidFill>
                <a:hlinkClick r:id="rId2"/>
              </a:rPr>
              <a:t>VIEW VIDEO</a:t>
            </a:r>
          </a:p>
          <a:p>
            <a:endParaRPr lang="en-US" dirty="0" smtClean="0">
              <a:solidFill>
                <a:prstClr val="white"/>
              </a:solidFill>
              <a:hlinkClick r:id="rId2"/>
            </a:endParaRPr>
          </a:p>
          <a:p>
            <a:r>
              <a:rPr lang="en-US" dirty="0" smtClean="0">
                <a:solidFill>
                  <a:prstClr val="white"/>
                </a:solidFill>
                <a:hlinkClick r:id="rId2"/>
              </a:rPr>
              <a:t>To Xtranormal Policy Video</a:t>
            </a:r>
            <a:endParaRPr lang="en-US" dirty="0" smtClean="0">
              <a:solidFill>
                <a:prstClr val="white"/>
              </a:solidFill>
            </a:endParaRPr>
          </a:p>
          <a:p>
            <a:r>
              <a:rPr lang="en-US" dirty="0" smtClean="0">
                <a:solidFill>
                  <a:prstClr val="white"/>
                </a:solidFill>
              </a:rPr>
              <a:t>http://www.xtranormal.com/watch/11812800/responsible-user-guidlines</a:t>
            </a:r>
            <a:endParaRPr lang="en-US" dirty="0">
              <a:solidFill>
                <a:prstClr val="white"/>
              </a:solidFill>
            </a:endParaRPr>
          </a:p>
        </p:txBody>
      </p:sp>
      <p:sp>
        <p:nvSpPr>
          <p:cNvPr id="4" name="TextBox 3"/>
          <p:cNvSpPr txBox="1"/>
          <p:nvPr/>
        </p:nvSpPr>
        <p:spPr>
          <a:xfrm>
            <a:off x="1752600" y="3657600"/>
            <a:ext cx="5181600" cy="1754326"/>
          </a:xfrm>
          <a:prstGeom prst="rect">
            <a:avLst/>
          </a:prstGeom>
          <a:noFill/>
        </p:spPr>
        <p:txBody>
          <a:bodyPr wrap="square" rtlCol="0">
            <a:spAutoFit/>
          </a:bodyPr>
          <a:lstStyle/>
          <a:p>
            <a:r>
              <a:rPr lang="en-US" dirty="0" smtClean="0">
                <a:solidFill>
                  <a:prstClr val="white"/>
                </a:solidFill>
              </a:rPr>
              <a:t>“It seems that many administrators are so afraid of legal proceedings that they lose sight of why schools exist-to educate young people as best we can.  What good is it if we keep our schools open and litigation-proof but fail to do our job as well as we could?” (Wagner 2009)</a:t>
            </a:r>
            <a:endParaRPr lang="en-US" dirty="0">
              <a:solidFill>
                <a:prstClr val="white"/>
              </a:solidFill>
            </a:endParaRPr>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4800600"/>
            <a:ext cx="5486400" cy="990600"/>
          </a:xfrm>
        </p:spPr>
        <p:txBody>
          <a:bodyPr>
            <a:noAutofit/>
          </a:bodyPr>
          <a:lstStyle/>
          <a:p>
            <a:pPr algn="ctr"/>
            <a:r>
              <a:rPr lang="en-US" dirty="0" smtClean="0"/>
              <a:t>Educational Use </a:t>
            </a:r>
            <a:br>
              <a:rPr lang="en-US" dirty="0" smtClean="0"/>
            </a:br>
            <a:r>
              <a:rPr lang="en-US" dirty="0" smtClean="0"/>
              <a:t/>
            </a:r>
            <a:br>
              <a:rPr lang="en-US" dirty="0" smtClean="0"/>
            </a:br>
            <a:r>
              <a:rPr lang="en-US" dirty="0" smtClean="0"/>
              <a:t>Google Docs and Google Sites</a:t>
            </a:r>
            <a:endParaRPr lang="en-US" dirty="0"/>
          </a:p>
        </p:txBody>
      </p:sp>
      <p:pic>
        <p:nvPicPr>
          <p:cNvPr id="7" name="Picture 6" descr="1930-2.jpg"/>
          <p:cNvPicPr>
            <a:picLocks noChangeAspect="1"/>
          </p:cNvPicPr>
          <p:nvPr/>
        </p:nvPicPr>
        <p:blipFill>
          <a:blip r:embed="rId2" cstate="print"/>
          <a:stretch>
            <a:fillRect/>
          </a:stretch>
        </p:blipFill>
        <p:spPr>
          <a:xfrm>
            <a:off x="1981200" y="533400"/>
            <a:ext cx="5071872" cy="3998976"/>
          </a:xfrm>
          <a:prstGeom prst="rect">
            <a:avLst/>
          </a:prstGeo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Google Docs/Sites Integration Supports the Following </a:t>
            </a:r>
            <a:endParaRPr lang="en-US" dirty="0"/>
          </a:p>
        </p:txBody>
      </p:sp>
      <p:sp>
        <p:nvSpPr>
          <p:cNvPr id="4" name="Text Placeholder 3"/>
          <p:cNvSpPr>
            <a:spLocks noGrp="1"/>
          </p:cNvSpPr>
          <p:nvPr>
            <p:ph type="body" idx="2"/>
          </p:nvPr>
        </p:nvSpPr>
        <p:spPr/>
        <p:txBody>
          <a:bodyPr>
            <a:normAutofit/>
          </a:bodyPr>
          <a:lstStyle/>
          <a:p>
            <a:pPr marL="400050" indent="-400050">
              <a:buAutoNum type="romanUcPeriod"/>
            </a:pPr>
            <a:r>
              <a:rPr lang="en-US" sz="2000" dirty="0" smtClean="0"/>
              <a:t>Creativity</a:t>
            </a:r>
          </a:p>
          <a:p>
            <a:pPr marL="400050" indent="-400050"/>
            <a:endParaRPr lang="en-US" sz="2000" dirty="0" smtClean="0"/>
          </a:p>
          <a:p>
            <a:pPr marL="400050" indent="-400050">
              <a:buAutoNum type="romanUcPeriod"/>
            </a:pPr>
            <a:endParaRPr lang="en-US" sz="2000" dirty="0" smtClean="0"/>
          </a:p>
          <a:p>
            <a:pPr marL="400050" indent="-400050">
              <a:buAutoNum type="romanUcPeriod"/>
            </a:pPr>
            <a:r>
              <a:rPr lang="en-US" sz="2000" dirty="0" smtClean="0"/>
              <a:t>Critical Thinking, Problem Solving and Decision Making</a:t>
            </a:r>
          </a:p>
          <a:p>
            <a:pPr marL="400050" indent="-400050">
              <a:buAutoNum type="romanUcPeriod"/>
            </a:pPr>
            <a:endParaRPr lang="en-US" sz="2000" dirty="0" smtClean="0"/>
          </a:p>
          <a:p>
            <a:pPr marL="400050" indent="-400050">
              <a:buAutoNum type="romanUcPeriod"/>
            </a:pPr>
            <a:endParaRPr lang="en-US" sz="2000" dirty="0" smtClean="0"/>
          </a:p>
          <a:p>
            <a:pPr marL="400050" indent="-400050">
              <a:buAutoNum type="romanUcPeriod"/>
            </a:pPr>
            <a:r>
              <a:rPr lang="en-US" sz="2000" dirty="0" smtClean="0"/>
              <a:t>Research and Information Fluency</a:t>
            </a:r>
            <a:endParaRPr lang="en-US" sz="2000" dirty="0"/>
          </a:p>
        </p:txBody>
      </p:sp>
      <p:pic>
        <p:nvPicPr>
          <p:cNvPr id="5" name="Content Placeholder 4" descr="ScreenShot012.jpg"/>
          <p:cNvPicPr>
            <a:picLocks noGrp="1" noChangeAspect="1"/>
          </p:cNvPicPr>
          <p:nvPr>
            <p:ph sz="half" idx="1"/>
          </p:nvPr>
        </p:nvPicPr>
        <p:blipFill>
          <a:blip r:embed="rId2" cstate="print"/>
          <a:stretch>
            <a:fillRect/>
          </a:stretch>
        </p:blipFill>
        <p:spPr>
          <a:xfrm>
            <a:off x="3575050" y="818194"/>
            <a:ext cx="5111750" cy="4762825"/>
          </a:xfr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73050"/>
            <a:ext cx="3160713" cy="1936750"/>
          </a:xfrm>
        </p:spPr>
        <p:txBody>
          <a:bodyPr anchor="t">
            <a:normAutofit/>
          </a:bodyPr>
          <a:lstStyle/>
          <a:p>
            <a:r>
              <a:rPr lang="en-US" sz="1800" dirty="0" smtClean="0"/>
              <a:t>1.Connection/Interaction</a:t>
            </a:r>
            <a:br>
              <a:rPr lang="en-US" sz="1800" dirty="0" smtClean="0"/>
            </a:br>
            <a:r>
              <a:rPr lang="en-US" sz="1800" dirty="0" smtClean="0"/>
              <a:t/>
            </a:r>
            <a:br>
              <a:rPr lang="en-US" sz="1800" dirty="0" smtClean="0"/>
            </a:br>
            <a:r>
              <a:rPr lang="en-US" sz="1800" dirty="0" smtClean="0"/>
              <a:t>2.Reflection</a:t>
            </a:r>
            <a:br>
              <a:rPr lang="en-US" sz="1800" dirty="0" smtClean="0"/>
            </a:br>
            <a:r>
              <a:rPr lang="en-US" sz="1800" dirty="0" smtClean="0"/>
              <a:t/>
            </a:r>
            <a:br>
              <a:rPr lang="en-US" sz="1800" dirty="0" smtClean="0"/>
            </a:br>
            <a:r>
              <a:rPr lang="en-US" sz="1800" dirty="0" smtClean="0"/>
              <a:t>3. Publishing/Presentation</a:t>
            </a:r>
            <a:endParaRPr lang="en-US" sz="1800" dirty="0"/>
          </a:p>
        </p:txBody>
      </p:sp>
      <p:sp>
        <p:nvSpPr>
          <p:cNvPr id="4" name="Text Placeholder 3"/>
          <p:cNvSpPr>
            <a:spLocks noGrp="1"/>
          </p:cNvSpPr>
          <p:nvPr>
            <p:ph type="body" idx="2"/>
          </p:nvPr>
        </p:nvSpPr>
        <p:spPr>
          <a:xfrm>
            <a:off x="304800" y="1828800"/>
            <a:ext cx="3008313" cy="4648200"/>
          </a:xfrm>
        </p:spPr>
        <p:txBody>
          <a:bodyPr>
            <a:normAutofit/>
          </a:bodyPr>
          <a:lstStyle/>
          <a:p>
            <a:r>
              <a:rPr lang="en-US" sz="1800" b="1" dirty="0" smtClean="0"/>
              <a:t>Connection/Interaction</a:t>
            </a:r>
          </a:p>
          <a:p>
            <a:endParaRPr lang="en-US" sz="1800" dirty="0" smtClean="0"/>
          </a:p>
          <a:p>
            <a:pPr marL="342900" indent="-342900">
              <a:buFont typeface="Wingdings" pitchFamily="2" charset="2"/>
              <a:buChar char="q"/>
            </a:pPr>
            <a:r>
              <a:rPr lang="en-US" sz="1800" dirty="0" smtClean="0"/>
              <a:t>Collaboration/Interaction among classrooms</a:t>
            </a:r>
          </a:p>
          <a:p>
            <a:pPr marL="342900" indent="-342900">
              <a:buFont typeface="Wingdings" pitchFamily="2" charset="2"/>
              <a:buChar char="q"/>
            </a:pPr>
            <a:r>
              <a:rPr lang="en-US" sz="1800" dirty="0" smtClean="0"/>
              <a:t>Create Word Processing, spreadsheet </a:t>
            </a:r>
          </a:p>
          <a:p>
            <a:pPr marL="342900" indent="-342900">
              <a:buFont typeface="Wingdings" pitchFamily="2" charset="2"/>
              <a:buChar char="q"/>
            </a:pPr>
            <a:r>
              <a:rPr lang="en-US" sz="1800" dirty="0" smtClean="0"/>
              <a:t>Digital Archives</a:t>
            </a:r>
          </a:p>
          <a:p>
            <a:pPr marL="342900" indent="-342900">
              <a:buAutoNum type="alphaLcPeriod"/>
            </a:pPr>
            <a:endParaRPr lang="en-US" sz="1800" dirty="0" smtClean="0"/>
          </a:p>
          <a:p>
            <a:pPr marL="342900" indent="-342900"/>
            <a:r>
              <a:rPr lang="en-US" sz="1800" b="1" dirty="0" smtClean="0"/>
              <a:t>Reflection</a:t>
            </a:r>
          </a:p>
          <a:p>
            <a:pPr marL="342900" indent="-342900">
              <a:buFont typeface="Wingdings" pitchFamily="2" charset="2"/>
              <a:buChar char="q"/>
            </a:pPr>
            <a:r>
              <a:rPr lang="en-US" sz="1800" dirty="0" smtClean="0"/>
              <a:t>Journaling/blogs learning journey</a:t>
            </a:r>
          </a:p>
          <a:p>
            <a:pPr marL="342900" indent="-342900">
              <a:buAutoNum type="alphaLcPeriod"/>
            </a:pPr>
            <a:endParaRPr lang="en-US" sz="1800" dirty="0" smtClean="0"/>
          </a:p>
          <a:p>
            <a:pPr marL="342900" indent="-342900"/>
            <a:r>
              <a:rPr lang="en-US" sz="1800" b="1" dirty="0" smtClean="0"/>
              <a:t>Publishing/Presentation</a:t>
            </a:r>
          </a:p>
          <a:p>
            <a:pPr marL="342900" indent="-342900">
              <a:buFont typeface="Wingdings" pitchFamily="2" charset="2"/>
              <a:buChar char="q"/>
            </a:pPr>
            <a:r>
              <a:rPr lang="en-US" sz="1800" dirty="0" smtClean="0"/>
              <a:t>Google sites</a:t>
            </a:r>
          </a:p>
          <a:p>
            <a:pPr marL="342900" indent="-342900">
              <a:buAutoNum type="alphaLcPeriod"/>
            </a:pPr>
            <a:endParaRPr lang="en-US" dirty="0"/>
          </a:p>
        </p:txBody>
      </p:sp>
      <p:sp>
        <p:nvSpPr>
          <p:cNvPr id="3" name="Content Placeholder 2"/>
          <p:cNvSpPr>
            <a:spLocks noGrp="1"/>
          </p:cNvSpPr>
          <p:nvPr>
            <p:ph sz="half" idx="1"/>
          </p:nvPr>
        </p:nvSpPr>
        <p:spPr/>
        <p:txBody>
          <a:bodyPr/>
          <a:lstStyle/>
          <a:p>
            <a:r>
              <a:rPr lang="en-US" dirty="0" smtClean="0"/>
              <a:t>E-Portfolios</a:t>
            </a:r>
          </a:p>
          <a:p>
            <a:pPr>
              <a:buNone/>
            </a:pPr>
            <a:endParaRPr lang="en-US" dirty="0"/>
          </a:p>
        </p:txBody>
      </p:sp>
      <p:pic>
        <p:nvPicPr>
          <p:cNvPr id="6" name="Picture Placeholder 4" descr="jamie.jpg"/>
          <p:cNvPicPr>
            <a:picLocks noChangeAspect="1"/>
          </p:cNvPicPr>
          <p:nvPr/>
        </p:nvPicPr>
        <p:blipFill>
          <a:blip r:embed="rId2" cstate="print">
            <a:grayscl/>
          </a:blip>
          <a:srcRect l="5600" r="5600"/>
          <a:stretch>
            <a:fillRect/>
          </a:stretch>
        </p:blipFill>
        <p:spPr>
          <a:xfrm>
            <a:off x="3570111" y="1066800"/>
            <a:ext cx="4811889" cy="4191000"/>
          </a:xfrm>
          <a:prstGeom prst="rect">
            <a:avLst/>
          </a:prstGeom>
          <a:effectLst>
            <a:outerShdw blurRad="50800" dist="38100" dir="13500000" algn="br" rotWithShape="0">
              <a:prstClr val="black">
                <a:alpha val="40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4267200" y="4953000"/>
            <a:ext cx="3276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371600" y="3581400"/>
            <a:ext cx="5486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838200"/>
            <a:ext cx="7772400" cy="1470025"/>
          </a:xfrm>
        </p:spPr>
        <p:txBody>
          <a:bodyPr/>
          <a:lstStyle/>
          <a:p>
            <a:r>
              <a:rPr lang="en-US" dirty="0" smtClean="0"/>
              <a:t>Resources</a:t>
            </a:r>
            <a:endParaRPr lang="en-US" dirty="0"/>
          </a:p>
        </p:txBody>
      </p:sp>
      <p:sp>
        <p:nvSpPr>
          <p:cNvPr id="3" name="Subtitle 2"/>
          <p:cNvSpPr>
            <a:spLocks noGrp="1"/>
          </p:cNvSpPr>
          <p:nvPr>
            <p:ph type="subTitle" idx="1"/>
          </p:nvPr>
        </p:nvSpPr>
        <p:spPr>
          <a:xfrm>
            <a:off x="1371600" y="2590800"/>
            <a:ext cx="6400800" cy="3581400"/>
          </a:xfrm>
        </p:spPr>
        <p:txBody>
          <a:bodyPr>
            <a:normAutofit/>
          </a:bodyPr>
          <a:lstStyle/>
          <a:p>
            <a:pPr algn="l"/>
            <a:r>
              <a:rPr lang="en-US" sz="2000" dirty="0" smtClean="0"/>
              <a:t>References </a:t>
            </a:r>
          </a:p>
          <a:p>
            <a:pPr lvl="0" algn="l"/>
            <a:r>
              <a:rPr lang="en-US" sz="2000" dirty="0" smtClean="0"/>
              <a:t>Barrett, Helen (2010) Creating portfolios with Web 2.0 tools Retrieved from </a:t>
            </a:r>
            <a:r>
              <a:rPr lang="en-US" sz="2000" i="1" dirty="0" smtClean="0">
                <a:hlinkClick r:id="rId2"/>
              </a:rPr>
              <a:t>http://electronicportfolios.org/web20portfolios.html</a:t>
            </a:r>
            <a:r>
              <a:rPr lang="en-US" sz="2000" i="1" dirty="0" smtClean="0"/>
              <a:t>.</a:t>
            </a:r>
          </a:p>
          <a:p>
            <a:pPr lvl="0" algn="l"/>
            <a:endParaRPr lang="en-US" sz="2000" dirty="0" smtClean="0"/>
          </a:p>
          <a:p>
            <a:pPr lvl="0" algn="l"/>
            <a:r>
              <a:rPr lang="en-US" sz="2000" dirty="0" smtClean="0"/>
              <a:t>Wagner. (2009, April 8). Re. Educational technology and life [Google docs does not violate CIPA or COPPA]. Retrieved from </a:t>
            </a:r>
            <a:r>
              <a:rPr lang="en-US" sz="2000" i="1" dirty="0" smtClean="0">
                <a:hlinkClick r:id="rId3"/>
              </a:rPr>
              <a:t>http://edtechlife.com/?p=2236</a:t>
            </a:r>
            <a:endParaRPr lang="en-US" sz="2000" i="1" dirty="0" smtClean="0"/>
          </a:p>
          <a:p>
            <a:pPr lvl="0" algn="l"/>
            <a:endParaRPr lang="en-US" sz="1400" i="1" dirty="0" smtClean="0"/>
          </a:p>
          <a:p>
            <a:pPr lvl="0" algn="l"/>
            <a:endParaRPr lang="en-US" sz="1400" dirty="0" smtClean="0"/>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8600" y="304800"/>
            <a:ext cx="4345098" cy="2895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5257800" y="1295400"/>
            <a:ext cx="3048000" cy="1323439"/>
          </a:xfrm>
          <a:prstGeom prst="rect">
            <a:avLst/>
          </a:prstGeom>
          <a:noFill/>
        </p:spPr>
        <p:txBody>
          <a:bodyPr wrap="square" rtlCol="0">
            <a:spAutoFit/>
          </a:bodyPr>
          <a:lstStyle/>
          <a:p>
            <a:r>
              <a:rPr lang="en-US" sz="4000" dirty="0" smtClean="0"/>
              <a:t>Google Maps</a:t>
            </a:r>
          </a:p>
          <a:p>
            <a:r>
              <a:rPr lang="en-US" sz="4000" dirty="0" smtClean="0"/>
              <a:t>And/or Earth</a:t>
            </a:r>
            <a:endParaRPr lang="en-US" sz="4000" dirty="0"/>
          </a:p>
        </p:txBody>
      </p:sp>
      <p:sp>
        <p:nvSpPr>
          <p:cNvPr id="6" name="TextBox 5"/>
          <p:cNvSpPr txBox="1"/>
          <p:nvPr/>
        </p:nvSpPr>
        <p:spPr>
          <a:xfrm>
            <a:off x="838200" y="3886200"/>
            <a:ext cx="7543800" cy="1938992"/>
          </a:xfrm>
          <a:prstGeom prst="rect">
            <a:avLst/>
          </a:prstGeom>
          <a:noFill/>
        </p:spPr>
        <p:txBody>
          <a:bodyPr wrap="square" rtlCol="0">
            <a:spAutoFit/>
          </a:bodyPr>
          <a:lstStyle/>
          <a:p>
            <a:r>
              <a:rPr lang="en-US" sz="2400" dirty="0" smtClean="0"/>
              <a:t>Interactive way for learning to come to life</a:t>
            </a:r>
          </a:p>
          <a:p>
            <a:r>
              <a:rPr lang="en-US" sz="2400" dirty="0" smtClean="0"/>
              <a:t>	</a:t>
            </a:r>
          </a:p>
          <a:p>
            <a:r>
              <a:rPr lang="en-US" sz="2400" dirty="0"/>
              <a:t>	</a:t>
            </a:r>
            <a:r>
              <a:rPr lang="en-US" sz="2400" dirty="0" smtClean="0"/>
              <a:t>Placemarks with content</a:t>
            </a:r>
          </a:p>
          <a:p>
            <a:r>
              <a:rPr lang="en-US" sz="2400" dirty="0"/>
              <a:t>	</a:t>
            </a:r>
            <a:r>
              <a:rPr lang="en-US" sz="2400" dirty="0" smtClean="0"/>
              <a:t>	</a:t>
            </a:r>
          </a:p>
          <a:p>
            <a:r>
              <a:rPr lang="en-US" sz="2400" dirty="0"/>
              <a:t>	</a:t>
            </a:r>
            <a:r>
              <a:rPr lang="en-US" sz="2400" dirty="0" smtClean="0"/>
              <a:t>	Photos of location and page numbers</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838200"/>
            <a:ext cx="8001000" cy="609600"/>
          </a:xfrm>
        </p:spPr>
        <p:txBody>
          <a:bodyPr/>
          <a:lstStyle/>
          <a:p>
            <a:pPr algn="ctr"/>
            <a:r>
              <a:rPr lang="en-US" sz="3200" dirty="0" smtClean="0"/>
              <a:t>What we want you to take away!</a:t>
            </a:r>
            <a:endParaRPr lang="en-US" sz="3200" dirty="0"/>
          </a:p>
        </p:txBody>
      </p:sp>
      <p:sp>
        <p:nvSpPr>
          <p:cNvPr id="3" name="Text Placeholder 2"/>
          <p:cNvSpPr>
            <a:spLocks noGrp="1"/>
          </p:cNvSpPr>
          <p:nvPr>
            <p:ph type="body" idx="1"/>
          </p:nvPr>
        </p:nvSpPr>
        <p:spPr>
          <a:xfrm>
            <a:off x="0" y="2209800"/>
            <a:ext cx="9144000" cy="3276600"/>
          </a:xfrm>
        </p:spPr>
        <p:txBody>
          <a:bodyPr>
            <a:noAutofit/>
          </a:bodyPr>
          <a:lstStyle/>
          <a:p>
            <a:pPr marL="342900" indent="-342900">
              <a:buFont typeface="+mj-lt"/>
              <a:buAutoNum type="arabicPeriod"/>
            </a:pPr>
            <a:r>
              <a:rPr lang="en-US" sz="2800" dirty="0" smtClean="0"/>
              <a:t>General  understanding of Google Apps for Education</a:t>
            </a:r>
          </a:p>
          <a:p>
            <a:pPr marL="342900" indent="-342900">
              <a:buFont typeface="+mj-lt"/>
              <a:buAutoNum type="arabicPeriod"/>
            </a:pPr>
            <a:endParaRPr lang="en-US" sz="2800" dirty="0" smtClean="0"/>
          </a:p>
          <a:p>
            <a:pPr marL="342900" indent="-342900">
              <a:buFont typeface="+mj-lt"/>
              <a:buAutoNum type="arabicPeriod"/>
            </a:pPr>
            <a:r>
              <a:rPr lang="en-US" sz="2800" dirty="0" smtClean="0"/>
              <a:t>The key benefits of integrating Google Apps for Education    </a:t>
            </a:r>
          </a:p>
          <a:p>
            <a:pPr marL="342900" indent="-342900">
              <a:buFont typeface="+mj-lt"/>
              <a:buAutoNum type="arabicPeriod"/>
            </a:pPr>
            <a:endParaRPr lang="en-US" sz="2800" dirty="0" smtClean="0"/>
          </a:p>
          <a:p>
            <a:pPr marL="342900" indent="-342900">
              <a:buFont typeface="+mj-lt"/>
              <a:buAutoNum type="arabicPeriod"/>
            </a:pPr>
            <a:r>
              <a:rPr lang="en-US" sz="2800" dirty="0" smtClean="0"/>
              <a:t> What tools it provides and their potential to enhance learning</a:t>
            </a:r>
          </a:p>
          <a:p>
            <a:pPr marL="342900" indent="-342900">
              <a:buFont typeface="+mj-lt"/>
              <a:buAutoNum type="arabicPeriod"/>
            </a:pPr>
            <a:endParaRPr lang="en-US" sz="2800" dirty="0" smtClean="0"/>
          </a:p>
          <a:p>
            <a:pPr marL="342900" indent="-342900" algn="ctr"/>
            <a:r>
              <a:rPr lang="en-US" sz="2800" dirty="0" smtClean="0"/>
              <a:t>Questions </a:t>
            </a:r>
            <a:endParaRPr lang="en-US" sz="2800" dirty="0"/>
          </a:p>
        </p:txBody>
      </p:sp>
    </p:spTree>
    <p:extLst>
      <p:ext uri="{BB962C8B-B14F-4D97-AF65-F5344CB8AC3E}">
        <p14:creationId xmlns:p14="http://schemas.microsoft.com/office/powerpoint/2010/main" xmlns="" val="406832185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09600" y="457200"/>
            <a:ext cx="7924800" cy="5943600"/>
          </a:xfrm>
          <a:prstGeom prst="rect">
            <a:avLst/>
          </a:prstGeom>
          <a:ln w="228600" cap="sq" cmpd="thickThin">
            <a:solidFill>
              <a:srgbClr val="000000"/>
            </a:solidFill>
            <a:prstDash val="solid"/>
            <a:miter lim="800000"/>
          </a:ln>
          <a:effectLst>
            <a:innerShdw blurRad="76200">
              <a:srgbClr val="000000"/>
            </a:innerShdw>
          </a:effectLst>
        </p:spPr>
      </p:pic>
      <p:sp>
        <p:nvSpPr>
          <p:cNvPr id="4" name="Rectangle 3"/>
          <p:cNvSpPr/>
          <p:nvPr/>
        </p:nvSpPr>
        <p:spPr>
          <a:xfrm rot="18854547">
            <a:off x="-22559" y="1986644"/>
            <a:ext cx="4527078"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rot="2625164">
            <a:off x="1788634" y="-21267"/>
            <a:ext cx="923330" cy="4648200"/>
          </a:xfrm>
          <a:prstGeom prst="rect">
            <a:avLst/>
          </a:prstGeom>
          <a:noFill/>
        </p:spPr>
        <p:txBody>
          <a:bodyPr vert="vert270" wrap="square" rtlCol="0">
            <a:spAutoFit/>
          </a:bodyPr>
          <a:lstStyle/>
          <a:p>
            <a:pPr algn="ctr"/>
            <a:r>
              <a:rPr lang="en-US" sz="4800" dirty="0" smtClean="0">
                <a:solidFill>
                  <a:schemeClr val="bg1"/>
                </a:solidFill>
                <a:effectLst>
                  <a:outerShdw blurRad="38100" dist="38100" dir="2700000" algn="tl">
                    <a:srgbClr val="000000">
                      <a:alpha val="43137"/>
                    </a:srgbClr>
                  </a:outerShdw>
                </a:effectLst>
              </a:rPr>
              <a:t>PLACEMARKS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457200" y="533400"/>
            <a:ext cx="7437229" cy="646331"/>
          </a:xfrm>
          <a:prstGeom prst="rect">
            <a:avLst/>
          </a:prstGeom>
          <a:noFill/>
        </p:spPr>
        <p:txBody>
          <a:bodyPr wrap="none" rtlCol="0">
            <a:spAutoFit/>
          </a:bodyPr>
          <a:lstStyle/>
          <a:p>
            <a:r>
              <a:rPr lang="en-US" sz="3600" dirty="0" smtClean="0"/>
              <a:t>Trips are a collection of placemarkers…</a:t>
            </a:r>
            <a:endParaRPr lang="en-US" sz="3600" dirty="0"/>
          </a:p>
        </p:txBody>
      </p:sp>
      <p:pic>
        <p:nvPicPr>
          <p:cNvPr id="7170" name="Picture 2" descr="C:\Program Files (x86)\Microsoft Office\MEDIA\CAGCAT10\j0216858.wmf"/>
          <p:cNvPicPr>
            <a:picLocks noChangeAspect="1" noChangeArrowheads="1"/>
          </p:cNvPicPr>
          <p:nvPr/>
        </p:nvPicPr>
        <p:blipFill>
          <a:blip r:embed="rId2" cstate="print"/>
          <a:srcRect/>
          <a:stretch>
            <a:fillRect/>
          </a:stretch>
        </p:blipFill>
        <p:spPr bwMode="auto">
          <a:xfrm rot="359216" flipH="1">
            <a:off x="63471" y="1593932"/>
            <a:ext cx="2873598" cy="1367333"/>
          </a:xfrm>
          <a:prstGeom prst="rect">
            <a:avLst/>
          </a:prstGeom>
          <a:noFill/>
        </p:spPr>
      </p:pic>
      <p:pic>
        <p:nvPicPr>
          <p:cNvPr id="7171" name="Picture 3"/>
          <p:cNvPicPr>
            <a:picLocks noChangeAspect="1" noChangeArrowheads="1"/>
          </p:cNvPicPr>
          <p:nvPr/>
        </p:nvPicPr>
        <p:blipFill>
          <a:blip r:embed="rId3" cstate="print"/>
          <a:srcRect/>
          <a:stretch>
            <a:fillRect/>
          </a:stretch>
        </p:blipFill>
        <p:spPr bwMode="auto">
          <a:xfrm rot="732934">
            <a:off x="1399146" y="3220794"/>
            <a:ext cx="1758359" cy="1168791"/>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6096000" y="4572000"/>
            <a:ext cx="2880258" cy="1914524"/>
          </a:xfrm>
          <a:prstGeom prst="rect">
            <a:avLst/>
          </a:prstGeom>
          <a:noFill/>
          <a:ln w="9525">
            <a:noFill/>
            <a:miter lim="800000"/>
            <a:headEnd/>
            <a:tailEnd/>
          </a:ln>
          <a:effectLst/>
        </p:spPr>
      </p:pic>
      <p:pic>
        <p:nvPicPr>
          <p:cNvPr id="7172" name="Picture 4"/>
          <p:cNvPicPr>
            <a:picLocks noChangeAspect="1" noChangeArrowheads="1"/>
          </p:cNvPicPr>
          <p:nvPr/>
        </p:nvPicPr>
        <p:blipFill>
          <a:blip r:embed="rId5" cstate="print"/>
          <a:srcRect/>
          <a:stretch>
            <a:fillRect/>
          </a:stretch>
        </p:blipFill>
        <p:spPr bwMode="auto">
          <a:xfrm>
            <a:off x="3124200" y="1905000"/>
            <a:ext cx="4463842" cy="296703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95250" y="71438"/>
            <a:ext cx="8953500" cy="6715125"/>
          </a:xfrm>
          <a:prstGeom prst="rect">
            <a:avLst/>
          </a:prstGeom>
          <a:noFill/>
          <a:ln w="9525">
            <a:noFill/>
            <a:miter lim="800000"/>
            <a:headEnd/>
            <a:tailEnd/>
          </a:ln>
        </p:spPr>
      </p:pic>
      <p:sp>
        <p:nvSpPr>
          <p:cNvPr id="3" name="Rectangle 2"/>
          <p:cNvSpPr/>
          <p:nvPr/>
        </p:nvSpPr>
        <p:spPr>
          <a:xfrm>
            <a:off x="152400" y="152400"/>
            <a:ext cx="2590800" cy="65532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Comparisons Between Maps </a:t>
            </a:r>
          </a:p>
          <a:p>
            <a:pPr algn="ctr"/>
            <a:r>
              <a:rPr lang="en-US" sz="3200" dirty="0" smtClean="0">
                <a:solidFill>
                  <a:schemeClr val="tx1"/>
                </a:solidFill>
              </a:rPr>
              <a:t>and </a:t>
            </a:r>
          </a:p>
          <a:p>
            <a:pPr algn="ctr"/>
            <a:r>
              <a:rPr lang="en-US" sz="3200" dirty="0" smtClean="0">
                <a:solidFill>
                  <a:schemeClr val="tx1"/>
                </a:solidFill>
              </a:rPr>
              <a:t>Earth</a:t>
            </a:r>
          </a:p>
        </p:txBody>
      </p:sp>
      <p:sp>
        <p:nvSpPr>
          <p:cNvPr id="4" name="Rounded Rectangle 3"/>
          <p:cNvSpPr/>
          <p:nvPr/>
        </p:nvSpPr>
        <p:spPr>
          <a:xfrm>
            <a:off x="2743200" y="304800"/>
            <a:ext cx="6248400" cy="990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http://www.googlelittrips.com/GoogleLit/Home.html</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921357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p:spPr>
      </p:pic>
      <p:sp>
        <p:nvSpPr>
          <p:cNvPr id="4" name="Up Arrow 3"/>
          <p:cNvSpPr/>
          <p:nvPr/>
        </p:nvSpPr>
        <p:spPr>
          <a:xfrm>
            <a:off x="5257800" y="4038600"/>
            <a:ext cx="609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Rectangle 3"/>
          <p:cNvSpPr/>
          <p:nvPr/>
        </p:nvSpPr>
        <p:spPr>
          <a:xfrm>
            <a:off x="0" y="152400"/>
            <a:ext cx="9144000" cy="1371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http://earth.google.com/support/bin/static.py?page=guide.cs&amp;guide=22550&amp;topic=23455</a:t>
            </a:r>
            <a:endParaRPr lang="en-US" dirty="0"/>
          </a:p>
        </p:txBody>
      </p:sp>
      <p:sp>
        <p:nvSpPr>
          <p:cNvPr id="5" name="Up Arrow Callout 4"/>
          <p:cNvSpPr/>
          <p:nvPr/>
        </p:nvSpPr>
        <p:spPr>
          <a:xfrm>
            <a:off x="6400800" y="914400"/>
            <a:ext cx="2133600" cy="1752600"/>
          </a:xfrm>
          <a:prstGeom prst="upArrowCallou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LEARN MORE</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Rectangle 1"/>
          <p:cNvSpPr/>
          <p:nvPr/>
        </p:nvSpPr>
        <p:spPr>
          <a:xfrm>
            <a:off x="1828800" y="228600"/>
            <a:ext cx="5509843"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 Lesson Plan Idea</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Rectangle 2"/>
          <p:cNvSpPr/>
          <p:nvPr/>
        </p:nvSpPr>
        <p:spPr>
          <a:xfrm>
            <a:off x="2438400" y="2286000"/>
            <a:ext cx="411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2590800" y="2362200"/>
            <a:ext cx="3751348" cy="830997"/>
          </a:xfrm>
          <a:prstGeom prst="rect">
            <a:avLst/>
          </a:prstGeom>
          <a:noFill/>
        </p:spPr>
        <p:txBody>
          <a:bodyPr wrap="none" rtlCol="0">
            <a:spAutoFit/>
          </a:bodyPr>
          <a:lstStyle/>
          <a:p>
            <a:r>
              <a:rPr lang="en-US" sz="4800" dirty="0" smtClean="0">
                <a:solidFill>
                  <a:schemeClr val="bg1"/>
                </a:solidFill>
                <a:effectLst>
                  <a:outerShdw blurRad="38100" dist="38100" dir="2700000" algn="tl">
                    <a:srgbClr val="000000">
                      <a:alpha val="43137"/>
                    </a:srgbClr>
                  </a:outerShdw>
                </a:effectLst>
              </a:rPr>
              <a:t>QUESTIONS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590800"/>
            <a:ext cx="6781800" cy="1600200"/>
          </a:xfrm>
        </p:spPr>
        <p:txBody>
          <a:bodyPr/>
          <a:lstStyle/>
          <a:p>
            <a:pPr algn="ct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latin typeface="Arial" pitchFamily="34" charset="0"/>
                <a:cs typeface="Arial" pitchFamily="34" charset="0"/>
              </a:rPr>
              <a:t>What </a:t>
            </a:r>
            <a:r>
              <a:rPr lang="en-US" sz="3600" dirty="0" smtClean="0">
                <a:latin typeface="Arial" pitchFamily="34" charset="0"/>
                <a:cs typeface="Arial" pitchFamily="34" charset="0"/>
              </a:rPr>
              <a:t>is Google Apps for Education (GAE) ?  </a:t>
            </a:r>
            <a:br>
              <a:rPr lang="en-US" sz="3600" dirty="0" smtClean="0">
                <a:latin typeface="Arial" pitchFamily="34" charset="0"/>
                <a:cs typeface="Arial" pitchFamily="34" charset="0"/>
              </a:rPr>
            </a:b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Text Placeholder 2"/>
          <p:cNvSpPr>
            <a:spLocks noGrp="1"/>
          </p:cNvSpPr>
          <p:nvPr>
            <p:ph type="body" idx="1"/>
          </p:nvPr>
        </p:nvSpPr>
        <p:spPr>
          <a:xfrm>
            <a:off x="1447800" y="3810000"/>
            <a:ext cx="6858000" cy="3200400"/>
          </a:xfrm>
        </p:spPr>
        <p:txBody>
          <a:bodyPr>
            <a:normAutofit/>
          </a:bodyPr>
          <a:lstStyle/>
          <a:p>
            <a:pPr marL="285750" indent="-285750">
              <a:buFont typeface="Arial" pitchFamily="34" charset="0"/>
              <a:buChar char="•"/>
            </a:pPr>
            <a:endParaRPr lang="en-US" dirty="0" smtClean="0"/>
          </a:p>
          <a:p>
            <a:pPr marL="285750" indent="-285750">
              <a:buFont typeface="Arial" pitchFamily="34" charset="0"/>
              <a:buChar char="•"/>
            </a:pPr>
            <a:r>
              <a:rPr lang="en-US" sz="2800" dirty="0" smtClean="0"/>
              <a:t>A </a:t>
            </a:r>
            <a:r>
              <a:rPr lang="en-US" sz="2800" dirty="0"/>
              <a:t>free Google provided service </a:t>
            </a:r>
            <a:r>
              <a:rPr lang="en-US" sz="2800" dirty="0" smtClean="0"/>
              <a:t>containing a suite  of </a:t>
            </a:r>
            <a:r>
              <a:rPr lang="en-US" sz="2800" dirty="0"/>
              <a:t>customizable web applications </a:t>
            </a:r>
            <a:r>
              <a:rPr lang="en-US" sz="2800" dirty="0" smtClean="0"/>
              <a:t>that focus </a:t>
            </a:r>
            <a:r>
              <a:rPr lang="en-US" sz="2800" dirty="0"/>
              <a:t>on </a:t>
            </a:r>
            <a:r>
              <a:rPr lang="en-US" sz="2800" dirty="0" smtClean="0"/>
              <a:t>communication </a:t>
            </a:r>
            <a:r>
              <a:rPr lang="en-US" sz="2800" dirty="0"/>
              <a:t>and collaboration </a:t>
            </a:r>
            <a:r>
              <a:rPr lang="en-US" sz="2800" dirty="0" smtClean="0"/>
              <a:t>.  </a:t>
            </a:r>
          </a:p>
          <a:p>
            <a:pPr marL="285750" indent="-285750">
              <a:buFont typeface="Arial" pitchFamily="34" charset="0"/>
              <a:buChar char="•"/>
            </a:pPr>
            <a:endParaRPr lang="en-US" sz="2800" dirty="0" smtClean="0"/>
          </a:p>
          <a:p>
            <a:pPr marL="285750" indent="-285750">
              <a:buFont typeface="Arial" pitchFamily="34" charset="0"/>
              <a:buChar char="•"/>
            </a:pPr>
            <a:endParaRPr lang="en-US" sz="2800" dirty="0"/>
          </a:p>
          <a:p>
            <a:pPr marL="285750" indent="-285750">
              <a:buFont typeface="Arial" pitchFamily="34" charset="0"/>
              <a:buChar char="•"/>
            </a:pPr>
            <a:endParaRPr lang="en-US" sz="2800" dirty="0" smtClean="0"/>
          </a:p>
        </p:txBody>
      </p:sp>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14600" y="381000"/>
            <a:ext cx="3314700" cy="1422977"/>
          </a:xfrm>
          <a:prstGeom prst="rect">
            <a:avLst/>
          </a:prstGeom>
        </p:spPr>
      </p:pic>
    </p:spTree>
    <p:extLst>
      <p:ext uri="{BB962C8B-B14F-4D97-AF65-F5344CB8AC3E}">
        <p14:creationId xmlns:p14="http://schemas.microsoft.com/office/powerpoint/2010/main" xmlns="" val="47274763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838200" y="381000"/>
            <a:ext cx="7239000" cy="1066800"/>
          </a:xfrm>
        </p:spPr>
        <p:txBody>
          <a:bodyPr/>
          <a:lstStyle/>
          <a:p>
            <a:endParaRPr lang="en-US" dirty="0"/>
          </a:p>
        </p:txBody>
      </p:sp>
      <p:sp>
        <p:nvSpPr>
          <p:cNvPr id="10" name="Content Placeholder 9"/>
          <p:cNvSpPr>
            <a:spLocks noGrp="1"/>
          </p:cNvSpPr>
          <p:nvPr>
            <p:ph sz="half" idx="1"/>
          </p:nvPr>
        </p:nvSpPr>
        <p:spPr>
          <a:xfrm>
            <a:off x="457200" y="2133600"/>
            <a:ext cx="4038600" cy="4525963"/>
          </a:xfrm>
        </p:spPr>
        <p:txBody>
          <a:bodyPr>
            <a:noAutofit/>
          </a:bodyPr>
          <a:lstStyle/>
          <a:p>
            <a:pPr marL="285750" indent="-285750">
              <a:buNone/>
            </a:pPr>
            <a:r>
              <a:rPr lang="en-US" sz="3600" dirty="0" smtClean="0"/>
              <a:t>Collaboration  </a:t>
            </a:r>
          </a:p>
          <a:p>
            <a:pPr lvl="1">
              <a:buFont typeface="Wingdings" pitchFamily="2" charset="2"/>
              <a:buChar char="§"/>
            </a:pPr>
            <a:r>
              <a:rPr lang="en-US" sz="3200" dirty="0" smtClean="0"/>
              <a:t>Google Docs </a:t>
            </a:r>
          </a:p>
          <a:p>
            <a:pPr lvl="1">
              <a:buFont typeface="Wingdings" pitchFamily="2" charset="2"/>
              <a:buChar char="§"/>
            </a:pPr>
            <a:r>
              <a:rPr lang="en-US" sz="3200" dirty="0" smtClean="0"/>
              <a:t>Google Sites</a:t>
            </a:r>
          </a:p>
          <a:p>
            <a:pPr lvl="1">
              <a:buFont typeface="Wingdings" pitchFamily="2" charset="2"/>
              <a:buChar char="§"/>
            </a:pPr>
            <a:r>
              <a:rPr lang="en-US" sz="3200" dirty="0" smtClean="0"/>
              <a:t> Google Video </a:t>
            </a:r>
          </a:p>
          <a:p>
            <a:pPr lvl="1">
              <a:buFont typeface="Wingdings" pitchFamily="2" charset="2"/>
              <a:buChar char="§"/>
            </a:pPr>
            <a:r>
              <a:rPr lang="en-US" sz="3200" dirty="0" smtClean="0"/>
              <a:t>Google Groups</a:t>
            </a:r>
            <a:endParaRPr lang="en-US" sz="3200" dirty="0"/>
          </a:p>
        </p:txBody>
      </p:sp>
      <p:sp>
        <p:nvSpPr>
          <p:cNvPr id="11" name="Content Placeholder 10"/>
          <p:cNvSpPr>
            <a:spLocks noGrp="1"/>
          </p:cNvSpPr>
          <p:nvPr>
            <p:ph sz="half" idx="2"/>
          </p:nvPr>
        </p:nvSpPr>
        <p:spPr>
          <a:xfrm>
            <a:off x="4572000" y="2057400"/>
            <a:ext cx="4038600" cy="4525963"/>
          </a:xfrm>
        </p:spPr>
        <p:txBody>
          <a:bodyPr>
            <a:normAutofit/>
          </a:bodyPr>
          <a:lstStyle/>
          <a:p>
            <a:pPr marL="285750" indent="-285750">
              <a:buNone/>
            </a:pPr>
            <a:r>
              <a:rPr lang="en-US" sz="3900" dirty="0" smtClean="0"/>
              <a:t>Communication</a:t>
            </a:r>
          </a:p>
          <a:p>
            <a:pPr lvl="1">
              <a:buFont typeface="Wingdings" pitchFamily="2" charset="2"/>
              <a:buChar char="§"/>
            </a:pPr>
            <a:r>
              <a:rPr lang="en-US" sz="3600" dirty="0" smtClean="0"/>
              <a:t>Gmail </a:t>
            </a:r>
          </a:p>
          <a:p>
            <a:pPr lvl="1">
              <a:buFont typeface="Wingdings" pitchFamily="2" charset="2"/>
              <a:buChar char="§"/>
            </a:pPr>
            <a:r>
              <a:rPr lang="en-US" sz="3600" dirty="0" smtClean="0"/>
              <a:t>Google Calendar</a:t>
            </a:r>
          </a:p>
          <a:p>
            <a:pPr lvl="1">
              <a:buFont typeface="Wingdings" pitchFamily="2" charset="2"/>
              <a:buChar char="§"/>
            </a:pPr>
            <a:r>
              <a:rPr lang="en-US" sz="3600" dirty="0" smtClean="0"/>
              <a:t>Google talks </a:t>
            </a:r>
          </a:p>
          <a:p>
            <a:endParaRPr lang="en-US" dirty="0"/>
          </a:p>
        </p:txBody>
      </p:sp>
      <p:pic>
        <p:nvPicPr>
          <p:cNvPr id="12" name="Picture 1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90800" y="304800"/>
            <a:ext cx="3314700" cy="1422977"/>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0" y="1447800"/>
            <a:ext cx="9220200" cy="2130552"/>
          </a:xfrm>
        </p:spPr>
        <p:txBody>
          <a:bodyPr/>
          <a:lstStyle/>
          <a:p>
            <a:pPr algn="ctr"/>
            <a:r>
              <a:rPr lang="en-US" sz="4400" dirty="0" smtClean="0"/>
              <a:t/>
            </a:r>
            <a:br>
              <a:rPr lang="en-US" sz="4400" dirty="0" smtClean="0"/>
            </a:br>
            <a:r>
              <a:rPr lang="en-US" sz="4400" dirty="0" smtClean="0"/>
              <a:t>Benefits of </a:t>
            </a:r>
            <a:br>
              <a:rPr lang="en-US" sz="4400" dirty="0" smtClean="0"/>
            </a:br>
            <a:r>
              <a:rPr lang="en-US" sz="4400" dirty="0" smtClean="0"/>
              <a:t>Google Apps for Education </a:t>
            </a:r>
            <a:endParaRPr lang="en-US" sz="4400" dirty="0"/>
          </a:p>
        </p:txBody>
      </p:sp>
      <p:sp>
        <p:nvSpPr>
          <p:cNvPr id="6" name="Text Placeholder 5"/>
          <p:cNvSpPr>
            <a:spLocks noGrp="1"/>
          </p:cNvSpPr>
          <p:nvPr>
            <p:ph type="body" idx="1"/>
          </p:nvPr>
        </p:nvSpPr>
        <p:spPr/>
        <p:txBody>
          <a:bodyPr/>
          <a:lstStyle/>
          <a:p>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43200" y="228600"/>
            <a:ext cx="3314700" cy="1422977"/>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381000" y="1066800"/>
            <a:ext cx="84582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a:pPr>
            <a:r>
              <a:rPr lang="en-US" sz="3200" dirty="0" smtClean="0"/>
              <a:t> Easy for IT to Deploy </a:t>
            </a:r>
          </a:p>
          <a:p>
            <a:pPr marL="971550" lvl="1" indent="-514350">
              <a:buFont typeface="Arial" pitchFamily="34" charset="0"/>
              <a:buChar char="•"/>
            </a:pPr>
            <a:r>
              <a:rPr lang="en-US" sz="3200" dirty="0" smtClean="0"/>
              <a:t>Service is entirely hosted on the web </a:t>
            </a:r>
          </a:p>
          <a:p>
            <a:pPr marL="971550" lvl="1" indent="-514350">
              <a:buFont typeface="Arial" pitchFamily="34" charset="0"/>
              <a:buChar char="•"/>
            </a:pPr>
            <a:r>
              <a:rPr lang="en-US" sz="3200" dirty="0" smtClean="0"/>
              <a:t> No software to install </a:t>
            </a:r>
          </a:p>
          <a:p>
            <a:pPr marL="971550" lvl="1" indent="-514350">
              <a:buFont typeface="Arial" pitchFamily="34" charset="0"/>
              <a:buChar char="•"/>
            </a:pPr>
            <a:r>
              <a:rPr lang="en-US" sz="3200" dirty="0" smtClean="0"/>
              <a:t> No hardware  buy &amp; install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startAt="2"/>
            </a:pPr>
            <a:r>
              <a:rPr lang="en-US" sz="3200" dirty="0" smtClean="0"/>
              <a:t>Frees up IT personnel </a:t>
            </a:r>
          </a:p>
          <a:p>
            <a:pPr marL="800100" lvl="1" indent="-342900">
              <a:buFont typeface="+mj-lt"/>
              <a:buAutoNum type="arabicPeriod"/>
            </a:pPr>
            <a:r>
              <a:rPr lang="en-US" sz="3200" dirty="0" smtClean="0"/>
              <a:t> Eliminates the need to upgrade </a:t>
            </a:r>
          </a:p>
          <a:p>
            <a:pPr marL="971550" lvl="1" indent="-514350">
              <a:buFont typeface="+mj-lt"/>
              <a:buAutoNum type="arabicPeriod"/>
            </a:pPr>
            <a:r>
              <a:rPr lang="en-US" sz="3200" dirty="0" smtClean="0"/>
              <a:t>Reduces time maintaining systems </a:t>
            </a:r>
          </a:p>
          <a:p>
            <a:pPr marL="971550" lvl="1" indent="-514350">
              <a:buFont typeface="+mj-lt"/>
              <a:buAutoNum type="arabicPeriod"/>
            </a:pPr>
            <a:r>
              <a:rPr lang="en-US" sz="3200" dirty="0" smtClean="0"/>
              <a:t>Provides excellent customer service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0.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3.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4.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2.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3.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4.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5.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6.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7.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8.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9.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
  <TotalTime>4347</TotalTime>
  <Words>1211</Words>
  <Application>Microsoft Office PowerPoint</Application>
  <PresentationFormat>On-screen Show (4:3)</PresentationFormat>
  <Paragraphs>317</Paragraphs>
  <Slides>48</Slides>
  <Notes>17</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Apex</vt:lpstr>
      <vt:lpstr>GOING </vt:lpstr>
      <vt:lpstr>Overview </vt:lpstr>
      <vt:lpstr>Webinar Goals</vt:lpstr>
      <vt:lpstr>What we want you to take away!</vt:lpstr>
      <vt:lpstr>         What is Google Apps for Education (GAE) ?    </vt:lpstr>
      <vt:lpstr>Slide 6</vt:lpstr>
      <vt:lpstr> Benefits of  Google Apps for Education </vt:lpstr>
      <vt:lpstr>Benefits of GAE</vt:lpstr>
      <vt:lpstr>Benefits of GAE</vt:lpstr>
      <vt:lpstr>Benefits of GAE</vt:lpstr>
      <vt:lpstr>Benefits of GAE</vt:lpstr>
      <vt:lpstr>Benefits of GAE</vt:lpstr>
      <vt:lpstr>One school district’s experience going Google   </vt:lpstr>
      <vt:lpstr>Pilot Program</vt:lpstr>
      <vt:lpstr>Pilot Program</vt:lpstr>
      <vt:lpstr>Google                     Calendar &amp; Gmail   </vt:lpstr>
      <vt:lpstr>Slide 17</vt:lpstr>
      <vt:lpstr>Implementation</vt:lpstr>
      <vt:lpstr>Slide 19</vt:lpstr>
      <vt:lpstr> Advantages</vt:lpstr>
      <vt:lpstr>Application of Google Calendar</vt:lpstr>
      <vt:lpstr>Slide 22</vt:lpstr>
      <vt:lpstr>Disadvantages</vt:lpstr>
      <vt:lpstr>Slide 24</vt:lpstr>
      <vt:lpstr>Advantages</vt:lpstr>
      <vt:lpstr>Application of Email </vt:lpstr>
      <vt:lpstr>Disadvantages</vt:lpstr>
      <vt:lpstr>Overall Benefit to Gmail  </vt:lpstr>
      <vt:lpstr>INTEGRATION~ The use of technology to enhance learning</vt:lpstr>
      <vt:lpstr>Advantages/Disadvantages  of Google Docs</vt:lpstr>
      <vt:lpstr>Learning Advantages of Google Docs</vt:lpstr>
      <vt:lpstr>~Google Sites~</vt:lpstr>
      <vt:lpstr>Learning Advantages of Google Sites</vt:lpstr>
      <vt:lpstr>Slide 34</vt:lpstr>
      <vt:lpstr>Educational Use   Google Docs and Google Sites</vt:lpstr>
      <vt:lpstr>Google Docs/Sites Integration Supports the Following </vt:lpstr>
      <vt:lpstr>1.Connection/Interaction  2.Reflection  3. Publishing/Presentation</vt:lpstr>
      <vt:lpstr>Resources</vt:lpstr>
      <vt:lpstr>Slide 39</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Watt</dc:creator>
  <cp:lastModifiedBy>Admin</cp:lastModifiedBy>
  <cp:revision>286</cp:revision>
  <dcterms:created xsi:type="dcterms:W3CDTF">2011-03-26T21:38:57Z</dcterms:created>
  <dcterms:modified xsi:type="dcterms:W3CDTF">2011-04-30T23:06:00Z</dcterms:modified>
</cp:coreProperties>
</file>